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1525250" cy="6483350"/>
  <p:notesSz cx="11525250" cy="6483350"/>
  <p:defaultTextStyle>
    <a:defPPr>
      <a:defRPr lang="de-DE"/>
    </a:defPPr>
    <a:lvl1pPr algn="l">
      <a:spcBef>
        <a:spcPts val="0"/>
      </a:spcBef>
      <a:spcAft>
        <a:spcPts val="0"/>
      </a:spcAft>
      <a:defRPr sz="2400">
        <a:solidFill>
          <a:schemeClr val="tx1"/>
        </a:solidFill>
        <a:latin typeface="Univers 55"/>
        <a:ea typeface="+mn-ea"/>
        <a:cs typeface="+mn-cs"/>
      </a:defRPr>
    </a:lvl1pPr>
    <a:lvl2pPr marL="457200" algn="l">
      <a:spcBef>
        <a:spcPts val="0"/>
      </a:spcBef>
      <a:spcAft>
        <a:spcPts val="0"/>
      </a:spcAft>
      <a:defRPr sz="2400">
        <a:solidFill>
          <a:schemeClr val="tx1"/>
        </a:solidFill>
        <a:latin typeface="Univers 55"/>
        <a:ea typeface="+mn-ea"/>
        <a:cs typeface="+mn-cs"/>
      </a:defRPr>
    </a:lvl2pPr>
    <a:lvl3pPr marL="914400" algn="l">
      <a:spcBef>
        <a:spcPts val="0"/>
      </a:spcBef>
      <a:spcAft>
        <a:spcPts val="0"/>
      </a:spcAft>
      <a:defRPr sz="2400">
        <a:solidFill>
          <a:schemeClr val="tx1"/>
        </a:solidFill>
        <a:latin typeface="Univers 55"/>
        <a:ea typeface="+mn-ea"/>
        <a:cs typeface="+mn-cs"/>
      </a:defRPr>
    </a:lvl3pPr>
    <a:lvl4pPr marL="1371600" algn="l">
      <a:spcBef>
        <a:spcPts val="0"/>
      </a:spcBef>
      <a:spcAft>
        <a:spcPts val="0"/>
      </a:spcAft>
      <a:defRPr sz="2400">
        <a:solidFill>
          <a:schemeClr val="tx1"/>
        </a:solidFill>
        <a:latin typeface="Univers 55"/>
        <a:ea typeface="+mn-ea"/>
        <a:cs typeface="+mn-cs"/>
      </a:defRPr>
    </a:lvl4pPr>
    <a:lvl5pPr marL="1828800" algn="l">
      <a:spcBef>
        <a:spcPts val="0"/>
      </a:spcBef>
      <a:spcAft>
        <a:spcPts val="0"/>
      </a:spcAft>
      <a:defRPr sz="2400">
        <a:solidFill>
          <a:schemeClr val="tx1"/>
        </a:solidFill>
        <a:latin typeface="Univers 55"/>
        <a:ea typeface="+mn-ea"/>
        <a:cs typeface="+mn-cs"/>
      </a:defRPr>
    </a:lvl5pPr>
    <a:lvl6pPr marL="2286000" algn="l" defTabSz="914400">
      <a:defRPr sz="2400">
        <a:solidFill>
          <a:schemeClr val="tx1"/>
        </a:solidFill>
        <a:latin typeface="Univers 55"/>
        <a:ea typeface="+mn-ea"/>
        <a:cs typeface="+mn-cs"/>
      </a:defRPr>
    </a:lvl6pPr>
    <a:lvl7pPr marL="2743200" algn="l" defTabSz="914400">
      <a:defRPr sz="2400">
        <a:solidFill>
          <a:schemeClr val="tx1"/>
        </a:solidFill>
        <a:latin typeface="Univers 55"/>
        <a:ea typeface="+mn-ea"/>
        <a:cs typeface="+mn-cs"/>
      </a:defRPr>
    </a:lvl7pPr>
    <a:lvl8pPr marL="3200400" algn="l" defTabSz="914400">
      <a:defRPr sz="2400">
        <a:solidFill>
          <a:schemeClr val="tx1"/>
        </a:solidFill>
        <a:latin typeface="Univers 55"/>
        <a:ea typeface="+mn-ea"/>
        <a:cs typeface="+mn-cs"/>
      </a:defRPr>
    </a:lvl8pPr>
    <a:lvl9pPr marL="3657600" algn="l" defTabSz="914400">
      <a:defRPr sz="2400">
        <a:solidFill>
          <a:schemeClr val="tx1"/>
        </a:solidFill>
        <a:latin typeface="Univers 55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94D0"/>
    <a:srgbClr val="E8F5FB"/>
    <a:srgbClr val="921F80"/>
    <a:srgbClr val="E52B1F"/>
    <a:srgbClr val="E73488"/>
    <a:srgbClr val="3F348B"/>
    <a:srgbClr val="F6A11C"/>
    <a:srgbClr val="A5CA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2" d="100"/>
          <a:sy n="162" d="100"/>
        </p:scale>
        <p:origin x="476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Titelfolie weiß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Line 22"/>
          <p:cNvSpPr>
            <a:spLocks noChangeShapeType="1"/>
          </p:cNvSpPr>
          <p:nvPr userDrawn="1"/>
        </p:nvSpPr>
        <p:spPr bwMode="auto">
          <a:xfrm flipH="1" flipV="1">
            <a:off x="-18895" y="1081435"/>
            <a:ext cx="10029992" cy="0"/>
          </a:xfrm>
          <a:prstGeom prst="line">
            <a:avLst/>
          </a:prstGeom>
          <a:noFill/>
          <a:ln w="6350">
            <a:solidFill>
              <a:srgbClr val="4198C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sz="2400"/>
          </a:p>
        </p:txBody>
      </p:sp>
      <p:sp>
        <p:nvSpPr>
          <p:cNvPr id="5" name="Line 23"/>
          <p:cNvSpPr>
            <a:spLocks noChangeShapeType="1"/>
          </p:cNvSpPr>
          <p:nvPr userDrawn="1"/>
        </p:nvSpPr>
        <p:spPr bwMode="auto">
          <a:xfrm flipH="1">
            <a:off x="10011089" y="1081435"/>
            <a:ext cx="8" cy="5405967"/>
          </a:xfrm>
          <a:prstGeom prst="line">
            <a:avLst/>
          </a:prstGeom>
          <a:noFill/>
          <a:ln w="6350">
            <a:solidFill>
              <a:srgbClr val="4198C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sz="240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9003024" y="6248000"/>
            <a:ext cx="359944" cy="184550"/>
          </a:xfrm>
        </p:spPr>
        <p:txBody>
          <a:bodyPr/>
          <a:lstStyle>
            <a:lvl1pPr>
              <a:defRPr>
                <a:solidFill>
                  <a:schemeClr val="bg2"/>
                </a:solidFill>
                <a:latin typeface="Calibri"/>
                <a:cs typeface="Calibri"/>
              </a:defRPr>
            </a:lvl1pPr>
          </a:lstStyle>
          <a:p>
            <a:pPr>
              <a:defRPr/>
            </a:pPr>
            <a:fld id="{4C117DA2-94A5-4CBC-AA6B-B95790DF59C0}" type="slidenum">
              <a:rPr lang="de-DE"/>
              <a:t>‹Nr.›</a:t>
            </a:fld>
            <a:endParaRPr lang="de-DE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6410699" y="-2345"/>
            <a:ext cx="5112565" cy="1081845"/>
          </a:xfrm>
          <a:prstGeom prst="rect">
            <a:avLst/>
          </a:prstGeom>
        </p:spPr>
      </p:pic>
      <p:sp>
        <p:nvSpPr>
          <p:cNvPr id="11" name="Inhaltsplatzhalter 18"/>
          <p:cNvSpPr>
            <a:spLocks noGrp="1"/>
          </p:cNvSpPr>
          <p:nvPr>
            <p:ph sz="quarter" idx="14" hasCustomPrompt="1"/>
          </p:nvPr>
        </p:nvSpPr>
        <p:spPr bwMode="auto">
          <a:xfrm>
            <a:off x="650136" y="3817742"/>
            <a:ext cx="8712832" cy="1018509"/>
          </a:xfrm>
        </p:spPr>
        <p:txBody>
          <a:bodyPr/>
          <a:lstStyle>
            <a:lvl1pPr marL="0" indent="0" algn="ctr">
              <a:buNone/>
              <a:defRPr sz="5000">
                <a:solidFill>
                  <a:srgbClr val="008FCF"/>
                </a:solidFill>
              </a:defRPr>
            </a:lvl1pPr>
            <a:lvl2pPr marL="381000" indent="0" algn="ctr">
              <a:buNone/>
              <a:defRPr sz="5000">
                <a:solidFill>
                  <a:schemeClr val="bg1"/>
                </a:solidFill>
              </a:defRPr>
            </a:lvl2pPr>
            <a:lvl3pPr marL="762000" indent="0" algn="ctr">
              <a:buNone/>
              <a:defRPr sz="5000">
                <a:solidFill>
                  <a:schemeClr val="bg1"/>
                </a:solidFill>
              </a:defRPr>
            </a:lvl3pPr>
            <a:lvl4pPr marL="1143000" indent="0" algn="ctr">
              <a:buNone/>
              <a:defRPr sz="5000">
                <a:solidFill>
                  <a:schemeClr val="bg1"/>
                </a:solidFill>
              </a:defRPr>
            </a:lvl4pPr>
            <a:lvl5pPr marL="1428750" indent="0" algn="ctr">
              <a:buNone/>
              <a:defRPr sz="5000">
                <a:solidFill>
                  <a:schemeClr val="bg1"/>
                </a:solidFill>
              </a:defRPr>
            </a:lvl5pPr>
          </a:lstStyle>
          <a:p>
            <a:pPr lvl="0">
              <a:defRPr/>
            </a:pPr>
            <a:r>
              <a:rPr lang="de-DE"/>
              <a:t>Titel</a:t>
            </a:r>
            <a:endParaRPr/>
          </a:p>
        </p:txBody>
      </p:sp>
      <p:sp>
        <p:nvSpPr>
          <p:cNvPr id="12" name="Inhaltsplatzhalter 18"/>
          <p:cNvSpPr>
            <a:spLocks noGrp="1"/>
          </p:cNvSpPr>
          <p:nvPr>
            <p:ph sz="quarter" idx="15" hasCustomPrompt="1"/>
          </p:nvPr>
        </p:nvSpPr>
        <p:spPr bwMode="auto">
          <a:xfrm>
            <a:off x="650136" y="4969867"/>
            <a:ext cx="8712832" cy="1007557"/>
          </a:xfrm>
        </p:spPr>
        <p:txBody>
          <a:bodyPr/>
          <a:lstStyle>
            <a:lvl1pPr marL="0" indent="0" algn="ctr">
              <a:buNone/>
              <a:defRPr sz="3000">
                <a:solidFill>
                  <a:schemeClr val="bg2"/>
                </a:solidFill>
              </a:defRPr>
            </a:lvl1pPr>
            <a:lvl2pPr marL="381000" indent="0" algn="ctr">
              <a:buNone/>
              <a:defRPr sz="5000">
                <a:solidFill>
                  <a:schemeClr val="bg1"/>
                </a:solidFill>
              </a:defRPr>
            </a:lvl2pPr>
            <a:lvl3pPr marL="762000" indent="0" algn="ctr">
              <a:buNone/>
              <a:defRPr sz="5000">
                <a:solidFill>
                  <a:schemeClr val="bg1"/>
                </a:solidFill>
              </a:defRPr>
            </a:lvl3pPr>
            <a:lvl4pPr marL="1143000" indent="0" algn="ctr">
              <a:buNone/>
              <a:defRPr sz="5000">
                <a:solidFill>
                  <a:schemeClr val="bg1"/>
                </a:solidFill>
              </a:defRPr>
            </a:lvl4pPr>
            <a:lvl5pPr marL="1428750" indent="0" algn="ctr">
              <a:buNone/>
              <a:defRPr sz="5000">
                <a:solidFill>
                  <a:schemeClr val="bg1"/>
                </a:solidFill>
              </a:defRPr>
            </a:lvl5pPr>
          </a:lstStyle>
          <a:p>
            <a:pPr lvl="0">
              <a:defRPr/>
            </a:pPr>
            <a:r>
              <a:rPr lang="de-DE"/>
              <a:t>Untertitel</a:t>
            </a:r>
            <a:endParaRPr/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282346" y="221239"/>
            <a:ext cx="2959999" cy="720000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2882417" y="1382226"/>
            <a:ext cx="4248360" cy="1759715"/>
          </a:xfrm>
          <a:prstGeom prst="rect">
            <a:avLst/>
          </a:prstGeom>
        </p:spPr>
      </p:pic>
      <p:sp>
        <p:nvSpPr>
          <p:cNvPr id="1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0136" y="6242876"/>
            <a:ext cx="770146" cy="19209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defTabSz="863599">
              <a:defRPr sz="1200">
                <a:solidFill>
                  <a:srgbClr val="808080"/>
                </a:solidFill>
                <a:latin typeface="Calibri"/>
                <a:cs typeface="Calibri"/>
              </a:defRPr>
            </a:lvl1pPr>
          </a:lstStyle>
          <a:p>
            <a:pPr>
              <a:defRPr/>
            </a:pPr>
            <a:r>
              <a:rPr lang="de-DE"/>
              <a:t>Datum</a:t>
            </a:r>
          </a:p>
        </p:txBody>
      </p:sp>
      <p:sp>
        <p:nvSpPr>
          <p:cNvPr id="1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14153" y="6240454"/>
            <a:ext cx="7437656" cy="19209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defTabSz="863599">
              <a:defRPr sz="1200">
                <a:solidFill>
                  <a:srgbClr val="808080"/>
                </a:solidFill>
                <a:latin typeface="Calibri"/>
                <a:cs typeface="Calibri"/>
              </a:defRPr>
            </a:lvl1pPr>
          </a:lstStyle>
          <a:p>
            <a:pPr>
              <a:defRPr/>
            </a:pPr>
            <a:r>
              <a:rPr lang="de-DE"/>
              <a:t>Fußzeile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195905" y="6195294"/>
            <a:ext cx="3167062" cy="237256"/>
          </a:xfrm>
        </p:spPr>
        <p:txBody>
          <a:bodyPr/>
          <a:lstStyle>
            <a:lvl1pPr marL="0" indent="0" algn="r">
              <a:buNone/>
              <a:defRPr sz="1600"/>
            </a:lvl1pPr>
          </a:lstStyle>
          <a:p>
            <a:pPr lvl="0">
              <a:defRPr/>
            </a:pPr>
            <a:r>
              <a:rPr lang="de-DE"/>
              <a:t>Referenten</a:t>
            </a:r>
            <a:endParaRPr/>
          </a:p>
        </p:txBody>
      </p:sp>
      <p:sp>
        <p:nvSpPr>
          <p:cNvPr id="15" name="Textplatzhalter 5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49096" y="6195294"/>
            <a:ext cx="3167062" cy="237256"/>
          </a:xfrm>
        </p:spPr>
        <p:txBody>
          <a:bodyPr/>
          <a:lstStyle>
            <a:lvl1pPr marL="0" indent="0" algn="l">
              <a:buNone/>
              <a:defRPr sz="1600"/>
            </a:lvl1pPr>
          </a:lstStyle>
          <a:p>
            <a:pPr lvl="0">
              <a:defRPr/>
            </a:pPr>
            <a:r>
              <a:rPr lang="de-DE"/>
              <a:t>Datum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halt_Winkel klei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481035" y="1153444"/>
            <a:ext cx="9257092" cy="50405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Inhalt Winkel klein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477847" y="1945531"/>
            <a:ext cx="9260280" cy="4077444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882305" y="6239016"/>
            <a:ext cx="6061779" cy="19209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9045723" y="6239016"/>
            <a:ext cx="692404" cy="19209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21A12-CB4D-4A17-9000-06B7E691AA44}" type="slidenum">
              <a:rPr lang="de-DE"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218009" y="153698"/>
            <a:ext cx="576064" cy="6133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477845" y="1946275"/>
            <a:ext cx="4385925" cy="40766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5330576" y="1946275"/>
            <a:ext cx="4407551" cy="40766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9045723" y="6239014"/>
            <a:ext cx="692404" cy="19209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13235-02AC-4F63-9B5D-E2ADA16726E3}" type="slidenum">
              <a:rPr lang="de-DE"/>
              <a:t>‹Nr.›</a:t>
            </a:fld>
            <a:endParaRPr lang="de-DE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 bwMode="auto">
          <a:xfrm>
            <a:off x="481035" y="1153444"/>
            <a:ext cx="9257092" cy="50405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halt mit Text zweispaltig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4505922" y="1729507"/>
            <a:ext cx="5232206" cy="424847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477846" y="1729507"/>
            <a:ext cx="3890443" cy="4248472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68E7C-0562-481D-9F1A-B044B51B7ED4}" type="slidenum">
              <a:rPr lang="de-DE"/>
              <a:t>‹Nr.›</a:t>
            </a:fld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 bwMode="auto">
          <a:xfrm>
            <a:off x="481035" y="1153444"/>
            <a:ext cx="9257092" cy="50405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68797-9EC7-41D9-B480-D5988FDDC10A}" type="slidenum">
              <a:rPr lang="de-DE"/>
              <a:t>‹Nr.›</a:t>
            </a:fld>
            <a:endParaRPr lang="de-DE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 bwMode="auto">
          <a:xfrm>
            <a:off x="481035" y="1153444"/>
            <a:ext cx="9257092" cy="50405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CDFAC-B2A9-4650-8BF7-DA36584C609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81035" y="1153447"/>
            <a:ext cx="9276148" cy="64805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7847" y="2017539"/>
            <a:ext cx="9260280" cy="40054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39870" y="6248000"/>
            <a:ext cx="770146" cy="19209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defTabSz="863599">
              <a:defRPr sz="1200">
                <a:solidFill>
                  <a:srgbClr val="808080"/>
                </a:solidFill>
                <a:latin typeface="Calibri"/>
                <a:cs typeface="Calibri"/>
              </a:defRPr>
            </a:lvl1pPr>
          </a:lstStyle>
          <a:p>
            <a:pPr>
              <a:defRPr/>
            </a:pPr>
            <a:r>
              <a:rPr lang="de-DE"/>
              <a:t>Datum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74411" y="6239016"/>
            <a:ext cx="6069674" cy="19209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defTabSz="863599">
              <a:defRPr sz="1200">
                <a:solidFill>
                  <a:srgbClr val="808080"/>
                </a:solidFill>
                <a:latin typeface="Calibri"/>
                <a:cs typeface="Calibri"/>
              </a:defRPr>
            </a:lvl1pPr>
          </a:lstStyle>
          <a:p>
            <a:pPr>
              <a:defRPr/>
            </a:pPr>
            <a:r>
              <a:rPr lang="de-DE"/>
              <a:t>Fußzeile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5724" y="6239014"/>
            <a:ext cx="696588" cy="19209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algn="r" defTabSz="863599">
              <a:defRPr sz="1200">
                <a:solidFill>
                  <a:srgbClr val="808080"/>
                </a:solidFill>
                <a:latin typeface="Calibri"/>
                <a:cs typeface="Calibri"/>
              </a:defRPr>
            </a:lvl1pPr>
          </a:lstStyle>
          <a:p>
            <a:pPr>
              <a:defRPr/>
            </a:pPr>
            <a:fld id="{94900CFE-B0B5-48BE-9E60-F4D540C8CCB9}" type="slidenum">
              <a:rPr lang="de-DE"/>
              <a:t>‹Nr.›</a:t>
            </a:fld>
            <a:endParaRPr lang="de-DE"/>
          </a:p>
        </p:txBody>
      </p:sp>
      <p:sp>
        <p:nvSpPr>
          <p:cNvPr id="1031" name="Line 11"/>
          <p:cNvSpPr>
            <a:spLocks noChangeShapeType="1"/>
          </p:cNvSpPr>
          <p:nvPr userDrawn="1"/>
        </p:nvSpPr>
        <p:spPr bwMode="auto">
          <a:xfrm flipH="1">
            <a:off x="-36156" y="893634"/>
            <a:ext cx="10371137" cy="0"/>
          </a:xfrm>
          <a:prstGeom prst="line">
            <a:avLst/>
          </a:prstGeom>
          <a:noFill/>
          <a:ln w="6350">
            <a:solidFill>
              <a:srgbClr val="4198C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sz="2400"/>
          </a:p>
        </p:txBody>
      </p:sp>
      <p:sp>
        <p:nvSpPr>
          <p:cNvPr id="1032" name="Line 12"/>
          <p:cNvSpPr>
            <a:spLocks noChangeShapeType="1"/>
          </p:cNvSpPr>
          <p:nvPr userDrawn="1"/>
        </p:nvSpPr>
        <p:spPr bwMode="auto">
          <a:xfrm>
            <a:off x="10334981" y="893633"/>
            <a:ext cx="0" cy="5589717"/>
          </a:xfrm>
          <a:prstGeom prst="line">
            <a:avLst/>
          </a:prstGeom>
          <a:noFill/>
          <a:ln w="6350">
            <a:solidFill>
              <a:srgbClr val="4198C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sz="2400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8"/>
          <a:stretch/>
        </p:blipFill>
        <p:spPr bwMode="auto">
          <a:xfrm>
            <a:off x="7741985" y="1315"/>
            <a:ext cx="3786315" cy="892317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 userDrawn="1"/>
        </p:nvPicPr>
        <p:blipFill>
          <a:blip r:embed="rId9"/>
          <a:stretch/>
        </p:blipFill>
        <p:spPr bwMode="auto">
          <a:xfrm>
            <a:off x="218009" y="153698"/>
            <a:ext cx="576064" cy="613353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10"/>
          <a:stretch/>
        </p:blipFill>
        <p:spPr bwMode="auto">
          <a:xfrm>
            <a:off x="477560" y="6068126"/>
            <a:ext cx="897628" cy="37197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hdr="0"/>
  <p:txStyles>
    <p:titleStyle>
      <a:lvl1pPr algn="l" defTabSz="863599">
        <a:spcBef>
          <a:spcPts val="0"/>
        </a:spcBef>
        <a:spcAft>
          <a:spcPts val="0"/>
        </a:spcAft>
        <a:defRPr sz="3000">
          <a:solidFill>
            <a:srgbClr val="3694D0"/>
          </a:solidFill>
          <a:latin typeface="Calibri"/>
          <a:ea typeface="+mj-ea"/>
          <a:cs typeface="Calibri"/>
        </a:defRPr>
      </a:lvl1pPr>
      <a:lvl2pPr algn="l" defTabSz="863599">
        <a:spcBef>
          <a:spcPts val="0"/>
        </a:spcBef>
        <a:spcAft>
          <a:spcPts val="0"/>
        </a:spcAft>
        <a:defRPr sz="2700">
          <a:solidFill>
            <a:srgbClr val="3694D0"/>
          </a:solidFill>
          <a:latin typeface="Univers LT Std 55"/>
        </a:defRPr>
      </a:lvl2pPr>
      <a:lvl3pPr algn="l" defTabSz="863599">
        <a:spcBef>
          <a:spcPts val="0"/>
        </a:spcBef>
        <a:spcAft>
          <a:spcPts val="0"/>
        </a:spcAft>
        <a:defRPr sz="2700">
          <a:solidFill>
            <a:srgbClr val="3694D0"/>
          </a:solidFill>
          <a:latin typeface="Univers LT Std 55"/>
        </a:defRPr>
      </a:lvl3pPr>
      <a:lvl4pPr algn="l" defTabSz="863599">
        <a:spcBef>
          <a:spcPts val="0"/>
        </a:spcBef>
        <a:spcAft>
          <a:spcPts val="0"/>
        </a:spcAft>
        <a:defRPr sz="2700">
          <a:solidFill>
            <a:srgbClr val="3694D0"/>
          </a:solidFill>
          <a:latin typeface="Univers LT Std 55"/>
        </a:defRPr>
      </a:lvl4pPr>
      <a:lvl5pPr algn="l" defTabSz="863599">
        <a:spcBef>
          <a:spcPts val="0"/>
        </a:spcBef>
        <a:spcAft>
          <a:spcPts val="0"/>
        </a:spcAft>
        <a:defRPr sz="2700">
          <a:solidFill>
            <a:srgbClr val="3694D0"/>
          </a:solidFill>
          <a:latin typeface="Univers LT Std 55"/>
        </a:defRPr>
      </a:lvl5pPr>
      <a:lvl6pPr marL="457200" algn="l" defTabSz="863599">
        <a:spcBef>
          <a:spcPts val="0"/>
        </a:spcBef>
        <a:spcAft>
          <a:spcPts val="0"/>
        </a:spcAft>
        <a:defRPr sz="2700">
          <a:solidFill>
            <a:srgbClr val="3694D0"/>
          </a:solidFill>
          <a:latin typeface="Univers LT Std 55"/>
        </a:defRPr>
      </a:lvl6pPr>
      <a:lvl7pPr marL="914400" algn="l" defTabSz="863599">
        <a:spcBef>
          <a:spcPts val="0"/>
        </a:spcBef>
        <a:spcAft>
          <a:spcPts val="0"/>
        </a:spcAft>
        <a:defRPr sz="2700">
          <a:solidFill>
            <a:srgbClr val="3694D0"/>
          </a:solidFill>
          <a:latin typeface="Univers LT Std 55"/>
        </a:defRPr>
      </a:lvl7pPr>
      <a:lvl8pPr marL="1371600" algn="l" defTabSz="863599">
        <a:spcBef>
          <a:spcPts val="0"/>
        </a:spcBef>
        <a:spcAft>
          <a:spcPts val="0"/>
        </a:spcAft>
        <a:defRPr sz="2700">
          <a:solidFill>
            <a:srgbClr val="3694D0"/>
          </a:solidFill>
          <a:latin typeface="Univers LT Std 55"/>
        </a:defRPr>
      </a:lvl8pPr>
      <a:lvl9pPr marL="1828800" algn="l" defTabSz="863599">
        <a:spcBef>
          <a:spcPts val="0"/>
        </a:spcBef>
        <a:spcAft>
          <a:spcPts val="0"/>
        </a:spcAft>
        <a:defRPr sz="2700">
          <a:solidFill>
            <a:srgbClr val="3694D0"/>
          </a:solidFill>
          <a:latin typeface="Univers LT Std 55"/>
        </a:defRPr>
      </a:lvl9pPr>
    </p:titleStyle>
    <p:bodyStyle>
      <a:lvl1pPr marL="271463" indent="-271463" algn="l" defTabSz="863599">
        <a:spcBef>
          <a:spcPts val="0"/>
        </a:spcBef>
        <a:spcAft>
          <a:spcPts val="0"/>
        </a:spcAft>
        <a:buSzPct val="65000"/>
        <a:buFont typeface="Wingdings"/>
        <a:buChar char="l"/>
        <a:defRPr sz="2400">
          <a:solidFill>
            <a:srgbClr val="808080"/>
          </a:solidFill>
          <a:latin typeface="Calibri"/>
          <a:ea typeface="+mn-ea"/>
          <a:cs typeface="Calibri"/>
        </a:defRPr>
      </a:lvl1pPr>
      <a:lvl2pPr marL="627063" indent="-246063" algn="l" defTabSz="863599">
        <a:spcBef>
          <a:spcPts val="0"/>
        </a:spcBef>
        <a:spcAft>
          <a:spcPts val="0"/>
        </a:spcAft>
        <a:buChar char="–"/>
        <a:defRPr sz="2000">
          <a:solidFill>
            <a:srgbClr val="808080"/>
          </a:solidFill>
          <a:latin typeface="Calibri"/>
          <a:cs typeface="Calibri"/>
        </a:defRPr>
      </a:lvl2pPr>
      <a:lvl3pPr marL="987425" indent="-225425" algn="l" defTabSz="863599">
        <a:spcBef>
          <a:spcPts val="0"/>
        </a:spcBef>
        <a:spcAft>
          <a:spcPts val="0"/>
        </a:spcAft>
        <a:buFont typeface="Wingdings"/>
        <a:buChar char="§"/>
        <a:defRPr sz="2000">
          <a:solidFill>
            <a:srgbClr val="808080"/>
          </a:solidFill>
          <a:latin typeface="Calibri"/>
          <a:cs typeface="Calibri"/>
        </a:defRPr>
      </a:lvl3pPr>
      <a:lvl4pPr marL="1343025" indent="-200025" algn="l" defTabSz="863599">
        <a:spcBef>
          <a:spcPts val="0"/>
        </a:spcBef>
        <a:spcAft>
          <a:spcPts val="0"/>
        </a:spcAft>
        <a:buFont typeface="Courier New"/>
        <a:buChar char="o"/>
        <a:defRPr sz="2000">
          <a:solidFill>
            <a:srgbClr val="808080"/>
          </a:solidFill>
          <a:latin typeface="Calibri"/>
          <a:cs typeface="Calibri"/>
        </a:defRPr>
      </a:lvl4pPr>
      <a:lvl5pPr marL="1614488" indent="-185738" algn="l" defTabSz="863599">
        <a:spcBef>
          <a:spcPts val="0"/>
        </a:spcBef>
        <a:spcAft>
          <a:spcPts val="0"/>
        </a:spcAft>
        <a:buFont typeface="Arial"/>
        <a:buChar char="•"/>
        <a:defRPr sz="2000">
          <a:solidFill>
            <a:srgbClr val="808080"/>
          </a:solidFill>
          <a:latin typeface="Calibri"/>
          <a:cs typeface="Calibri"/>
        </a:defRPr>
      </a:lvl5pPr>
      <a:lvl6pPr marL="1981200" indent="-95250" algn="l" defTabSz="863599">
        <a:spcBef>
          <a:spcPts val="0"/>
        </a:spcBef>
        <a:spcAft>
          <a:spcPts val="0"/>
        </a:spcAft>
        <a:buChar char="»"/>
        <a:defRPr sz="1700">
          <a:solidFill>
            <a:srgbClr val="808080"/>
          </a:solidFill>
          <a:latin typeface="+mn-lt"/>
        </a:defRPr>
      </a:lvl6pPr>
      <a:lvl7pPr marL="2438400" indent="-95250" algn="l" defTabSz="863599">
        <a:spcBef>
          <a:spcPts val="0"/>
        </a:spcBef>
        <a:spcAft>
          <a:spcPts val="0"/>
        </a:spcAft>
        <a:buChar char="»"/>
        <a:defRPr sz="1700">
          <a:solidFill>
            <a:srgbClr val="808080"/>
          </a:solidFill>
          <a:latin typeface="+mn-lt"/>
        </a:defRPr>
      </a:lvl7pPr>
      <a:lvl8pPr marL="2895600" indent="-95250" algn="l" defTabSz="863599">
        <a:spcBef>
          <a:spcPts val="0"/>
        </a:spcBef>
        <a:spcAft>
          <a:spcPts val="0"/>
        </a:spcAft>
        <a:buChar char="»"/>
        <a:defRPr sz="1700">
          <a:solidFill>
            <a:srgbClr val="808080"/>
          </a:solidFill>
          <a:latin typeface="+mn-lt"/>
        </a:defRPr>
      </a:lvl8pPr>
      <a:lvl9pPr marL="3352800" indent="-95250" algn="l" defTabSz="863599">
        <a:spcBef>
          <a:spcPts val="0"/>
        </a:spcBef>
        <a:spcAft>
          <a:spcPts val="0"/>
        </a:spcAft>
        <a:buChar char="»"/>
        <a:defRPr sz="1700">
          <a:solidFill>
            <a:srgbClr val="808080"/>
          </a:solidFill>
          <a:latin typeface="+mn-lt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4"/>
          </p:nvPr>
        </p:nvSpPr>
        <p:spPr bwMode="auto">
          <a:xfrm>
            <a:off x="650136" y="3673723"/>
            <a:ext cx="8712832" cy="1018509"/>
          </a:xfrm>
        </p:spPr>
        <p:txBody>
          <a:bodyPr/>
          <a:lstStyle/>
          <a:p>
            <a:pPr>
              <a:defRPr/>
            </a:pPr>
            <a:r>
              <a:rPr lang="de-DE" dirty="0"/>
              <a:t>Werteorientiert unterrichten</a:t>
            </a:r>
            <a:endParaRPr dirty="0"/>
          </a:p>
          <a:p>
            <a:pPr>
              <a:defRPr/>
            </a:pP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5"/>
          </p:nvPr>
        </p:nvSpPr>
        <p:spPr bwMode="auto">
          <a:xfrm>
            <a:off x="434033" y="4537819"/>
            <a:ext cx="9433048" cy="1368152"/>
          </a:xfrm>
        </p:spPr>
        <p:txBody>
          <a:bodyPr/>
          <a:lstStyle/>
          <a:p>
            <a:pPr>
              <a:defRPr/>
            </a:pPr>
            <a:r>
              <a:rPr lang="de-DE" sz="2400" b="1" dirty="0"/>
              <a:t>Erziehungswissenschaftliches Basismodul</a:t>
            </a:r>
            <a:br>
              <a:rPr lang="de-DE" sz="2400" b="1" dirty="0"/>
            </a:br>
            <a:r>
              <a:rPr lang="de-DE" sz="2400" b="1" dirty="0"/>
              <a:t>„Schulische Wertebildung – Fundament für Individuum und Gesellschaft“:</a:t>
            </a:r>
            <a:br>
              <a:rPr lang="de-DE" sz="2400" b="1" dirty="0"/>
            </a:br>
            <a:r>
              <a:rPr lang="de-DE" sz="2400" b="1" dirty="0"/>
              <a:t>LehrplanPLUS: Kompetenzorientierung und Wertebildung</a:t>
            </a:r>
            <a:endParaRPr lang="de-DE" sz="24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6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Thomas Gottfried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7"/>
          </p:nvPr>
        </p:nvSpPr>
        <p:spPr bwMode="auto">
          <a:xfrm>
            <a:off x="649096" y="6195294"/>
            <a:ext cx="3167062" cy="237256"/>
          </a:xfrm>
        </p:spPr>
        <p:txBody>
          <a:bodyPr/>
          <a:lstStyle/>
          <a:p>
            <a:pPr>
              <a:defRPr/>
            </a:pPr>
            <a:r>
              <a:rPr lang="de-DE"/>
              <a:t>28.11.2022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 dirty="0"/>
              <a:t>(4) </a:t>
            </a:r>
            <a:r>
              <a:rPr lang="de-DE" dirty="0" err="1"/>
              <a:t>Kompetenzortientiertes</a:t>
            </a:r>
            <a:r>
              <a:rPr lang="de-DE" dirty="0"/>
              <a:t> Unterrichten: </a:t>
            </a:r>
            <a:br>
              <a:rPr lang="de-DE" dirty="0"/>
            </a:br>
            <a:r>
              <a:rPr lang="de-DE" dirty="0"/>
              <a:t>      Der Kompetenz-Begriff von LehrplanPLUS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477847" y="2161555"/>
            <a:ext cx="9260280" cy="3861420"/>
          </a:xfrm>
        </p:spPr>
        <p:txBody>
          <a:bodyPr/>
          <a:lstStyle/>
          <a:p>
            <a:pPr algn="ctr">
              <a:buNone/>
              <a:defRPr/>
            </a:pPr>
            <a:r>
              <a:rPr lang="de-DE" dirty="0"/>
              <a:t>„</a:t>
            </a:r>
            <a:r>
              <a:rPr lang="de-DE" b="1" dirty="0"/>
              <a:t>Kompetent</a:t>
            </a:r>
            <a:r>
              <a:rPr lang="de-DE" dirty="0"/>
              <a:t> ist eine Person, </a:t>
            </a:r>
            <a:endParaRPr dirty="0"/>
          </a:p>
          <a:p>
            <a:pPr algn="ctr">
              <a:buNone/>
              <a:defRPr/>
            </a:pPr>
            <a:r>
              <a:rPr lang="de-DE" dirty="0"/>
              <a:t>	wenn sie </a:t>
            </a:r>
            <a:r>
              <a:rPr lang="de-DE" b="1" dirty="0"/>
              <a:t>bereit</a:t>
            </a:r>
            <a:r>
              <a:rPr lang="de-DE" dirty="0"/>
              <a:t> ist, </a:t>
            </a:r>
            <a:endParaRPr dirty="0"/>
          </a:p>
          <a:p>
            <a:pPr algn="ctr">
              <a:buNone/>
              <a:defRPr/>
            </a:pPr>
            <a:r>
              <a:rPr lang="de-DE" dirty="0"/>
              <a:t>	neue Aufgaben – oder Problemstellungen zu lösen, </a:t>
            </a:r>
            <a:endParaRPr dirty="0"/>
          </a:p>
          <a:p>
            <a:pPr algn="ctr">
              <a:buNone/>
              <a:defRPr/>
            </a:pPr>
            <a:r>
              <a:rPr lang="de-DE" dirty="0"/>
              <a:t>	und dieses auch </a:t>
            </a:r>
            <a:r>
              <a:rPr lang="de-DE" b="1" dirty="0"/>
              <a:t>kann</a:t>
            </a:r>
            <a:r>
              <a:rPr lang="de-DE" dirty="0"/>
              <a:t>. </a:t>
            </a:r>
            <a:endParaRPr dirty="0"/>
          </a:p>
          <a:p>
            <a:pPr algn="ctr">
              <a:buNone/>
              <a:defRPr/>
            </a:pPr>
            <a:r>
              <a:rPr lang="de-DE" dirty="0"/>
              <a:t>	</a:t>
            </a:r>
            <a:endParaRPr dirty="0"/>
          </a:p>
          <a:p>
            <a:pPr algn="ctr">
              <a:buNone/>
              <a:defRPr/>
            </a:pPr>
            <a:r>
              <a:rPr lang="de-DE" dirty="0"/>
              <a:t>	Hierbei muss sie </a:t>
            </a:r>
            <a:endParaRPr dirty="0"/>
          </a:p>
          <a:p>
            <a:pPr algn="ctr">
              <a:buNone/>
              <a:defRPr/>
            </a:pPr>
            <a:r>
              <a:rPr lang="de-DE" dirty="0"/>
              <a:t>	</a:t>
            </a:r>
            <a:r>
              <a:rPr lang="de-DE" b="1" dirty="0"/>
              <a:t>Wissen</a:t>
            </a:r>
            <a:r>
              <a:rPr lang="de-DE" dirty="0"/>
              <a:t> bzw. </a:t>
            </a:r>
            <a:r>
              <a:rPr lang="de-DE" b="1" dirty="0"/>
              <a:t>Fähigkeiten</a:t>
            </a:r>
            <a:r>
              <a:rPr lang="de-DE" dirty="0"/>
              <a:t> erfolgreich abrufen, vor dem Hintergrund von </a:t>
            </a:r>
            <a:r>
              <a:rPr lang="de-DE" b="1" dirty="0"/>
              <a:t>Werthaltungen </a:t>
            </a:r>
            <a:r>
              <a:rPr lang="de-DE" dirty="0"/>
              <a:t>reflektieren </a:t>
            </a:r>
            <a:endParaRPr dirty="0"/>
          </a:p>
          <a:p>
            <a:pPr algn="ctr">
              <a:buNone/>
              <a:defRPr/>
            </a:pPr>
            <a:r>
              <a:rPr lang="de-DE" dirty="0"/>
              <a:t>	sowie </a:t>
            </a:r>
            <a:r>
              <a:rPr lang="de-DE" b="1" dirty="0"/>
              <a:t>verantwortlich einsetzen</a:t>
            </a:r>
            <a:r>
              <a:rPr lang="de-DE" dirty="0"/>
              <a:t>.“</a:t>
            </a:r>
            <a:endParaRPr dirty="0"/>
          </a:p>
          <a:p>
            <a:pPr>
              <a:defRPr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28.11.2022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Thomas Gottfried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421A12-CB4D-4A17-9000-06B7E691AA44}" type="slidenum">
              <a:rPr lang="de-DE"/>
              <a:t>10</a:t>
            </a:fld>
            <a:endParaRPr lang="de-D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br>
              <a:rPr lang="de-DE" dirty="0"/>
            </a:br>
            <a:r>
              <a:rPr lang="de-DE" dirty="0"/>
              <a:t>(5) Der Mehrwert des kompetenzorientierten LehrplanPLUS</a:t>
            </a:r>
            <a:br>
              <a:rPr lang="de-DE" dirty="0"/>
            </a:br>
            <a:r>
              <a:rPr lang="de-DE" dirty="0"/>
              <a:t>      für werteorientierte Persönlichkeitsbildung der </a:t>
            </a:r>
            <a:r>
              <a:rPr lang="de-DE" dirty="0" err="1"/>
              <a:t>SuS</a:t>
            </a:r>
            <a:br>
              <a:rPr lang="de-DE" dirty="0"/>
            </a:b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 dirty="0"/>
              <a:t>28.11.2022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 dirty="0"/>
              <a:t>Thomas Gottfried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421A12-CB4D-4A17-9000-06B7E691AA44}" type="slidenum">
              <a:rPr lang="de-DE"/>
              <a:t>11</a:t>
            </a:fld>
            <a:endParaRPr lang="de-DE"/>
          </a:p>
        </p:txBody>
      </p:sp>
      <p:sp>
        <p:nvSpPr>
          <p:cNvPr id="7" name="Oval 2"/>
          <p:cNvSpPr>
            <a:spLocks noChangeArrowheads="1"/>
          </p:cNvSpPr>
          <p:nvPr/>
        </p:nvSpPr>
        <p:spPr bwMode="auto">
          <a:xfrm>
            <a:off x="3604966" y="2876038"/>
            <a:ext cx="3127119" cy="1774825"/>
          </a:xfrm>
          <a:prstGeom prst="ellipse">
            <a:avLst/>
          </a:prstGeom>
          <a:solidFill>
            <a:srgbClr val="3694D0">
              <a:alpha val="13000"/>
            </a:srgbClr>
          </a:solidFill>
          <a:ln>
            <a:noFill/>
          </a:ln>
        </p:spPr>
        <p:txBody>
          <a:bodyPr wrap="none" anchor="ctr"/>
          <a:lstStyle>
            <a:lvl1pPr>
              <a:spcBef>
                <a:spcPts val="0"/>
              </a:spcBef>
              <a:buSzPct val="65000"/>
              <a:buFont typeface="Wingdings"/>
              <a:buChar char="u"/>
              <a:defRPr sz="2800">
                <a:solidFill>
                  <a:schemeClr val="tx1"/>
                </a:solidFill>
                <a:latin typeface="Verdana"/>
              </a:defRPr>
            </a:lvl1pPr>
            <a:lvl2pPr marL="742950" indent="-285750">
              <a:spcBef>
                <a:spcPts val="0"/>
              </a:spcBef>
              <a:buSzPct val="65000"/>
              <a:buFont typeface="Wingdings"/>
              <a:buChar char="u"/>
              <a:defRPr sz="2400">
                <a:solidFill>
                  <a:schemeClr val="tx1"/>
                </a:solidFill>
                <a:latin typeface="Verdana"/>
              </a:defRPr>
            </a:lvl2pPr>
            <a:lvl3pPr marL="1143000" indent="-228600">
              <a:spcBef>
                <a:spcPts val="0"/>
              </a:spcBef>
              <a:buSzPct val="65000"/>
              <a:buFont typeface="Wingdings"/>
              <a:buChar char="u"/>
              <a:defRPr sz="2000">
                <a:solidFill>
                  <a:schemeClr val="tx1"/>
                </a:solidFill>
                <a:latin typeface="Verdana"/>
              </a:defRPr>
            </a:lvl3pPr>
            <a:lvl4pPr marL="1600200" indent="-228600">
              <a:spcBef>
                <a:spcPts val="0"/>
              </a:spcBef>
              <a:buSzPct val="65000"/>
              <a:buFont typeface="Wingdings"/>
              <a:buChar char="u"/>
              <a:defRPr>
                <a:solidFill>
                  <a:schemeClr val="tx1"/>
                </a:solidFill>
                <a:latin typeface="Verdana"/>
              </a:defRPr>
            </a:lvl4pPr>
            <a:lvl5pPr marL="2057400" indent="-228600">
              <a:spcBef>
                <a:spcPts val="0"/>
              </a:spcBef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buSzTx/>
              <a:buFontTx/>
              <a:buNone/>
              <a:defRPr/>
            </a:pPr>
            <a:r>
              <a:rPr lang="de-DE" sz="2400" b="1" dirty="0">
                <a:solidFill>
                  <a:srgbClr val="000000"/>
                </a:solidFill>
                <a:latin typeface="Calibri"/>
              </a:rPr>
              <a:t>  </a:t>
            </a:r>
            <a:r>
              <a:rPr lang="de-DE" b="1" dirty="0">
                <a:latin typeface="Calibri"/>
                <a:cs typeface="Calibri"/>
              </a:rPr>
              <a:t>Schülerinnen</a:t>
            </a:r>
            <a:br>
              <a:rPr lang="de-DE" b="1" dirty="0">
                <a:latin typeface="Calibri"/>
                <a:cs typeface="Calibri"/>
              </a:rPr>
            </a:br>
            <a:r>
              <a:rPr lang="de-DE" b="1" dirty="0">
                <a:latin typeface="Calibri"/>
                <a:cs typeface="Calibri"/>
              </a:rPr>
              <a:t>  und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SzTx/>
              <a:buFontTx/>
              <a:buNone/>
              <a:defRPr/>
            </a:pPr>
            <a:r>
              <a:rPr lang="de-DE" b="1" dirty="0">
                <a:latin typeface="Calibri"/>
                <a:cs typeface="Calibri"/>
              </a:rPr>
              <a:t>Schüler</a:t>
            </a:r>
            <a:endParaRPr b="1" dirty="0">
              <a:latin typeface="Calibri"/>
              <a:cs typeface="Calibri"/>
            </a:endParaRPr>
          </a:p>
        </p:txBody>
      </p:sp>
      <p:sp>
        <p:nvSpPr>
          <p:cNvPr id="9" name="Textfeld 25"/>
          <p:cNvSpPr txBox="1">
            <a:spLocks noChangeArrowheads="1"/>
          </p:cNvSpPr>
          <p:nvPr/>
        </p:nvSpPr>
        <p:spPr bwMode="auto">
          <a:xfrm>
            <a:off x="5795167" y="2125521"/>
            <a:ext cx="3168352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ts val="0"/>
              </a:spcBef>
              <a:buSzPct val="65000"/>
              <a:buFont typeface="Wingdings"/>
              <a:buChar char="u"/>
              <a:defRPr sz="2800">
                <a:solidFill>
                  <a:schemeClr val="tx1"/>
                </a:solidFill>
                <a:latin typeface="Verdana"/>
              </a:defRPr>
            </a:lvl1pPr>
            <a:lvl2pPr marL="742950" indent="-285750">
              <a:spcBef>
                <a:spcPts val="0"/>
              </a:spcBef>
              <a:buSzPct val="65000"/>
              <a:buFont typeface="Wingdings"/>
              <a:buChar char="u"/>
              <a:defRPr sz="2400">
                <a:solidFill>
                  <a:schemeClr val="tx1"/>
                </a:solidFill>
                <a:latin typeface="Verdana"/>
              </a:defRPr>
            </a:lvl2pPr>
            <a:lvl3pPr marL="1143000" indent="-228600">
              <a:spcBef>
                <a:spcPts val="0"/>
              </a:spcBef>
              <a:buSzPct val="65000"/>
              <a:buFont typeface="Wingdings"/>
              <a:buChar char="u"/>
              <a:defRPr sz="2000">
                <a:solidFill>
                  <a:schemeClr val="tx1"/>
                </a:solidFill>
                <a:latin typeface="Verdana"/>
              </a:defRPr>
            </a:lvl3pPr>
            <a:lvl4pPr marL="1600200" indent="-228600">
              <a:spcBef>
                <a:spcPts val="0"/>
              </a:spcBef>
              <a:buSzPct val="65000"/>
              <a:buFont typeface="Wingdings"/>
              <a:buChar char="u"/>
              <a:defRPr>
                <a:solidFill>
                  <a:schemeClr val="tx1"/>
                </a:solidFill>
                <a:latin typeface="Verdana"/>
              </a:defRPr>
            </a:lvl4pPr>
            <a:lvl5pPr marL="2057400" indent="-228600">
              <a:spcBef>
                <a:spcPts val="0"/>
              </a:spcBef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9pPr>
          </a:lstStyle>
          <a:p>
            <a:pPr>
              <a:buSzTx/>
              <a:buNone/>
              <a:defRPr/>
            </a:pPr>
            <a:r>
              <a:rPr lang="de-DE" sz="2400" b="1" dirty="0">
                <a:solidFill>
                  <a:srgbClr val="808080"/>
                </a:solidFill>
                <a:latin typeface="Calibri"/>
                <a:cs typeface="Calibri"/>
              </a:rPr>
              <a:t>vertrauen</a:t>
            </a:r>
            <a:r>
              <a:rPr lang="de-DE" sz="1800" dirty="0">
                <a:solidFill>
                  <a:prstClr val="black"/>
                </a:solidFill>
                <a:latin typeface="Calibri"/>
              </a:rPr>
              <a:t> </a:t>
            </a:r>
            <a:r>
              <a:rPr lang="de-DE" sz="2000" dirty="0">
                <a:solidFill>
                  <a:srgbClr val="808080"/>
                </a:solidFill>
                <a:latin typeface="Calibri"/>
                <a:cs typeface="Calibri"/>
              </a:rPr>
              <a:t>ihren eigenen Fähigkeiten</a:t>
            </a:r>
            <a:endParaRPr sz="2000" dirty="0">
              <a:solidFill>
                <a:srgbClr val="808080"/>
              </a:solidFill>
              <a:latin typeface="Calibri"/>
              <a:cs typeface="Calibri"/>
            </a:endParaRPr>
          </a:p>
        </p:txBody>
      </p:sp>
      <p:sp>
        <p:nvSpPr>
          <p:cNvPr id="10" name="Textfeld 26"/>
          <p:cNvSpPr txBox="1">
            <a:spLocks noChangeArrowheads="1"/>
          </p:cNvSpPr>
          <p:nvPr/>
        </p:nvSpPr>
        <p:spPr bwMode="auto">
          <a:xfrm>
            <a:off x="7247731" y="3033752"/>
            <a:ext cx="3080352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ts val="0"/>
              </a:spcBef>
              <a:buSzPct val="65000"/>
              <a:buFont typeface="Wingdings"/>
              <a:buChar char="u"/>
              <a:defRPr sz="2800">
                <a:solidFill>
                  <a:schemeClr val="tx1"/>
                </a:solidFill>
                <a:latin typeface="Verdana"/>
              </a:defRPr>
            </a:lvl1pPr>
            <a:lvl2pPr marL="742950" indent="-285750">
              <a:spcBef>
                <a:spcPts val="0"/>
              </a:spcBef>
              <a:buSzPct val="65000"/>
              <a:buFont typeface="Wingdings"/>
              <a:buChar char="u"/>
              <a:defRPr sz="2400">
                <a:solidFill>
                  <a:schemeClr val="tx1"/>
                </a:solidFill>
                <a:latin typeface="Verdana"/>
              </a:defRPr>
            </a:lvl2pPr>
            <a:lvl3pPr marL="1143000" indent="-228600">
              <a:spcBef>
                <a:spcPts val="0"/>
              </a:spcBef>
              <a:buSzPct val="65000"/>
              <a:buFont typeface="Wingdings"/>
              <a:buChar char="u"/>
              <a:defRPr sz="2000">
                <a:solidFill>
                  <a:schemeClr val="tx1"/>
                </a:solidFill>
                <a:latin typeface="Verdana"/>
              </a:defRPr>
            </a:lvl3pPr>
            <a:lvl4pPr marL="1600200" indent="-228600">
              <a:spcBef>
                <a:spcPts val="0"/>
              </a:spcBef>
              <a:buSzPct val="65000"/>
              <a:buFont typeface="Wingdings"/>
              <a:buChar char="u"/>
              <a:defRPr>
                <a:solidFill>
                  <a:schemeClr val="tx1"/>
                </a:solidFill>
                <a:latin typeface="Verdana"/>
              </a:defRPr>
            </a:lvl4pPr>
            <a:lvl5pPr marL="2057400" indent="-228600">
              <a:spcBef>
                <a:spcPts val="0"/>
              </a:spcBef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9pPr>
          </a:lstStyle>
          <a:p>
            <a:pPr>
              <a:buSzTx/>
              <a:buNone/>
              <a:defRPr/>
            </a:pPr>
            <a:r>
              <a:rPr lang="de-DE" sz="2400" b="1" dirty="0">
                <a:solidFill>
                  <a:srgbClr val="808080"/>
                </a:solidFill>
                <a:latin typeface="Calibri"/>
                <a:cs typeface="Calibri"/>
              </a:rPr>
              <a:t>zeigen    </a:t>
            </a:r>
          </a:p>
          <a:p>
            <a:pPr>
              <a:buSzTx/>
              <a:buNone/>
              <a:defRPr/>
            </a:pPr>
            <a:r>
              <a:rPr lang="de-DE" sz="2000" dirty="0">
                <a:solidFill>
                  <a:srgbClr val="808080"/>
                </a:solidFill>
                <a:latin typeface="Calibri"/>
                <a:cs typeface="Calibri"/>
              </a:rPr>
              <a:t>Eigenverantwortung</a:t>
            </a:r>
            <a:endParaRPr sz="2000" dirty="0">
              <a:solidFill>
                <a:srgbClr val="808080"/>
              </a:solidFill>
              <a:latin typeface="Calibri"/>
              <a:cs typeface="Calibri"/>
            </a:endParaRPr>
          </a:p>
        </p:txBody>
      </p:sp>
      <p:sp>
        <p:nvSpPr>
          <p:cNvPr id="11" name="Textfeld 7"/>
          <p:cNvSpPr txBox="1">
            <a:spLocks noChangeArrowheads="1"/>
          </p:cNvSpPr>
          <p:nvPr/>
        </p:nvSpPr>
        <p:spPr bwMode="auto">
          <a:xfrm>
            <a:off x="7399647" y="4303961"/>
            <a:ext cx="2427731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ts val="0"/>
              </a:spcBef>
              <a:buSzPct val="65000"/>
              <a:buFont typeface="Wingdings"/>
              <a:buChar char="u"/>
              <a:defRPr sz="2800">
                <a:solidFill>
                  <a:schemeClr val="tx1"/>
                </a:solidFill>
                <a:latin typeface="Verdana"/>
              </a:defRPr>
            </a:lvl1pPr>
            <a:lvl2pPr marL="742950" indent="-285750">
              <a:spcBef>
                <a:spcPts val="0"/>
              </a:spcBef>
              <a:buSzPct val="65000"/>
              <a:buFont typeface="Wingdings"/>
              <a:buChar char="u"/>
              <a:defRPr sz="2400">
                <a:solidFill>
                  <a:schemeClr val="tx1"/>
                </a:solidFill>
                <a:latin typeface="Verdana"/>
              </a:defRPr>
            </a:lvl2pPr>
            <a:lvl3pPr marL="1143000" indent="-228600">
              <a:spcBef>
                <a:spcPts val="0"/>
              </a:spcBef>
              <a:buSzPct val="65000"/>
              <a:buFont typeface="Wingdings"/>
              <a:buChar char="u"/>
              <a:defRPr sz="2000">
                <a:solidFill>
                  <a:schemeClr val="tx1"/>
                </a:solidFill>
                <a:latin typeface="Verdana"/>
              </a:defRPr>
            </a:lvl3pPr>
            <a:lvl4pPr marL="1600200" indent="-228600">
              <a:spcBef>
                <a:spcPts val="0"/>
              </a:spcBef>
              <a:buSzPct val="65000"/>
              <a:buFont typeface="Wingdings"/>
              <a:buChar char="u"/>
              <a:defRPr>
                <a:solidFill>
                  <a:schemeClr val="tx1"/>
                </a:solidFill>
                <a:latin typeface="Verdana"/>
              </a:defRPr>
            </a:lvl4pPr>
            <a:lvl5pPr marL="2057400" indent="-228600">
              <a:spcBef>
                <a:spcPts val="0"/>
              </a:spcBef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9pPr>
          </a:lstStyle>
          <a:p>
            <a:pPr algn="ctr">
              <a:buSzTx/>
              <a:buNone/>
              <a:defRPr/>
            </a:pPr>
            <a:r>
              <a:rPr lang="de-DE" sz="2400" b="1" dirty="0">
                <a:solidFill>
                  <a:srgbClr val="808080"/>
                </a:solidFill>
                <a:latin typeface="Calibri"/>
                <a:cs typeface="Calibri"/>
              </a:rPr>
              <a:t>arbeiten </a:t>
            </a:r>
            <a:r>
              <a:rPr lang="de-DE" sz="2000" dirty="0">
                <a:solidFill>
                  <a:srgbClr val="808080"/>
                </a:solidFill>
                <a:latin typeface="Calibri"/>
                <a:cs typeface="Calibri"/>
              </a:rPr>
              <a:t>an realen</a:t>
            </a:r>
          </a:p>
          <a:p>
            <a:pPr>
              <a:buSzTx/>
              <a:buNone/>
              <a:defRPr/>
            </a:pPr>
            <a:r>
              <a:rPr lang="de-DE" sz="2000" dirty="0">
                <a:solidFill>
                  <a:srgbClr val="808080"/>
                </a:solidFill>
                <a:latin typeface="Calibri"/>
                <a:cs typeface="Calibri"/>
              </a:rPr>
              <a:t>Situationen</a:t>
            </a:r>
            <a:endParaRPr sz="2000" dirty="0">
              <a:solidFill>
                <a:srgbClr val="808080"/>
              </a:solidFill>
              <a:latin typeface="Calibri"/>
              <a:cs typeface="Calibri"/>
            </a:endParaRPr>
          </a:p>
        </p:txBody>
      </p:sp>
      <p:sp>
        <p:nvSpPr>
          <p:cNvPr id="12" name="Textfeld 24"/>
          <p:cNvSpPr txBox="1">
            <a:spLocks noChangeArrowheads="1"/>
          </p:cNvSpPr>
          <p:nvPr/>
        </p:nvSpPr>
        <p:spPr bwMode="auto">
          <a:xfrm>
            <a:off x="5271515" y="5060219"/>
            <a:ext cx="2592288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ts val="0"/>
              </a:spcBef>
              <a:buSzPct val="65000"/>
              <a:buFont typeface="Wingdings"/>
              <a:buChar char="u"/>
              <a:defRPr sz="2800">
                <a:solidFill>
                  <a:schemeClr val="tx1"/>
                </a:solidFill>
                <a:latin typeface="Verdana"/>
              </a:defRPr>
            </a:lvl1pPr>
            <a:lvl2pPr marL="742950" indent="-285750">
              <a:spcBef>
                <a:spcPts val="0"/>
              </a:spcBef>
              <a:buSzPct val="65000"/>
              <a:buFont typeface="Wingdings"/>
              <a:buChar char="u"/>
              <a:defRPr sz="2400">
                <a:solidFill>
                  <a:schemeClr val="tx1"/>
                </a:solidFill>
                <a:latin typeface="Verdana"/>
              </a:defRPr>
            </a:lvl2pPr>
            <a:lvl3pPr marL="1143000" indent="-228600">
              <a:spcBef>
                <a:spcPts val="0"/>
              </a:spcBef>
              <a:buSzPct val="65000"/>
              <a:buFont typeface="Wingdings"/>
              <a:buChar char="u"/>
              <a:defRPr sz="2000">
                <a:solidFill>
                  <a:schemeClr val="tx1"/>
                </a:solidFill>
                <a:latin typeface="Verdana"/>
              </a:defRPr>
            </a:lvl3pPr>
            <a:lvl4pPr marL="1600200" indent="-228600">
              <a:spcBef>
                <a:spcPts val="0"/>
              </a:spcBef>
              <a:buSzPct val="65000"/>
              <a:buFont typeface="Wingdings"/>
              <a:buChar char="u"/>
              <a:defRPr>
                <a:solidFill>
                  <a:schemeClr val="tx1"/>
                </a:solidFill>
                <a:latin typeface="Verdana"/>
              </a:defRPr>
            </a:lvl4pPr>
            <a:lvl5pPr marL="2057400" indent="-228600">
              <a:spcBef>
                <a:spcPts val="0"/>
              </a:spcBef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9pPr>
          </a:lstStyle>
          <a:p>
            <a:pPr>
              <a:buSzTx/>
              <a:buNone/>
              <a:defRPr/>
            </a:pPr>
            <a:r>
              <a:rPr lang="de-DE" sz="2400" b="1" dirty="0">
                <a:solidFill>
                  <a:srgbClr val="808080"/>
                </a:solidFill>
                <a:latin typeface="Calibri"/>
                <a:cs typeface="Calibri"/>
              </a:rPr>
              <a:t>reflektieren</a:t>
            </a:r>
            <a:r>
              <a:rPr lang="de-DE" sz="1800" dirty="0">
                <a:solidFill>
                  <a:prstClr val="black"/>
                </a:solidFill>
                <a:latin typeface="Calibri"/>
              </a:rPr>
              <a:t> </a:t>
            </a:r>
            <a:r>
              <a:rPr lang="de-DE" sz="2000" dirty="0">
                <a:solidFill>
                  <a:srgbClr val="808080"/>
                </a:solidFill>
                <a:latin typeface="Calibri"/>
                <a:cs typeface="Calibri"/>
              </a:rPr>
              <a:t>ihren Lernfortschritt</a:t>
            </a:r>
            <a:endParaRPr sz="2000" dirty="0">
              <a:solidFill>
                <a:srgbClr val="808080"/>
              </a:solidFill>
              <a:latin typeface="Calibri"/>
              <a:cs typeface="Calibri"/>
            </a:endParaRPr>
          </a:p>
        </p:txBody>
      </p:sp>
      <p:sp>
        <p:nvSpPr>
          <p:cNvPr id="13" name="Textfeld 27"/>
          <p:cNvSpPr txBox="1">
            <a:spLocks noChangeArrowheads="1"/>
          </p:cNvSpPr>
          <p:nvPr/>
        </p:nvSpPr>
        <p:spPr bwMode="auto">
          <a:xfrm>
            <a:off x="1057263" y="3179603"/>
            <a:ext cx="1604962" cy="76944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ts val="0"/>
              </a:spcBef>
              <a:buSzPct val="65000"/>
              <a:buFont typeface="Wingdings"/>
              <a:buChar char="u"/>
              <a:defRPr sz="2800">
                <a:solidFill>
                  <a:schemeClr val="tx1"/>
                </a:solidFill>
                <a:latin typeface="Verdana"/>
              </a:defRPr>
            </a:lvl1pPr>
            <a:lvl2pPr marL="742950" indent="-285750">
              <a:spcBef>
                <a:spcPts val="0"/>
              </a:spcBef>
              <a:buSzPct val="65000"/>
              <a:buFont typeface="Wingdings"/>
              <a:buChar char="u"/>
              <a:defRPr sz="2400">
                <a:solidFill>
                  <a:schemeClr val="tx1"/>
                </a:solidFill>
                <a:latin typeface="Verdana"/>
              </a:defRPr>
            </a:lvl2pPr>
            <a:lvl3pPr marL="1143000" indent="-228600">
              <a:spcBef>
                <a:spcPts val="0"/>
              </a:spcBef>
              <a:buSzPct val="65000"/>
              <a:buFont typeface="Wingdings"/>
              <a:buChar char="u"/>
              <a:defRPr sz="2000">
                <a:solidFill>
                  <a:schemeClr val="tx1"/>
                </a:solidFill>
                <a:latin typeface="Verdana"/>
              </a:defRPr>
            </a:lvl3pPr>
            <a:lvl4pPr marL="1600200" indent="-228600">
              <a:spcBef>
                <a:spcPts val="0"/>
              </a:spcBef>
              <a:buSzPct val="65000"/>
              <a:buFont typeface="Wingdings"/>
              <a:buChar char="u"/>
              <a:defRPr>
                <a:solidFill>
                  <a:schemeClr val="tx1"/>
                </a:solidFill>
                <a:latin typeface="Verdana"/>
              </a:defRPr>
            </a:lvl4pPr>
            <a:lvl5pPr marL="2057400" indent="-228600">
              <a:spcBef>
                <a:spcPts val="0"/>
              </a:spcBef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9pPr>
          </a:lstStyle>
          <a:p>
            <a:pPr algn="ctr">
              <a:buSzTx/>
              <a:buNone/>
              <a:defRPr/>
            </a:pPr>
            <a:r>
              <a:rPr lang="de-DE" sz="2400" b="1" dirty="0">
                <a:solidFill>
                  <a:srgbClr val="808080"/>
                </a:solidFill>
                <a:latin typeface="Calibri"/>
                <a:cs typeface="Calibri"/>
              </a:rPr>
              <a:t>entwickeln </a:t>
            </a:r>
            <a:r>
              <a:rPr lang="de-DE" sz="2000" dirty="0">
                <a:solidFill>
                  <a:srgbClr val="808080"/>
                </a:solidFill>
                <a:latin typeface="Calibri"/>
                <a:cs typeface="Calibri"/>
              </a:rPr>
              <a:t>Eigenaktivität</a:t>
            </a:r>
            <a:endParaRPr sz="2000" dirty="0">
              <a:solidFill>
                <a:srgbClr val="808080"/>
              </a:solidFill>
              <a:latin typeface="Calibri"/>
              <a:cs typeface="Calibri"/>
            </a:endParaRPr>
          </a:p>
        </p:txBody>
      </p:sp>
      <p:sp>
        <p:nvSpPr>
          <p:cNvPr id="14" name="Textfeld 29"/>
          <p:cNvSpPr txBox="1">
            <a:spLocks noChangeArrowheads="1"/>
          </p:cNvSpPr>
          <p:nvPr/>
        </p:nvSpPr>
        <p:spPr bwMode="auto">
          <a:xfrm>
            <a:off x="1011148" y="4612076"/>
            <a:ext cx="3127119" cy="10772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ts val="0"/>
              </a:spcBef>
              <a:buSzPct val="65000"/>
              <a:buFont typeface="Wingdings"/>
              <a:buChar char="u"/>
              <a:defRPr sz="2800">
                <a:solidFill>
                  <a:schemeClr val="tx1"/>
                </a:solidFill>
                <a:latin typeface="Verdana"/>
              </a:defRPr>
            </a:lvl1pPr>
            <a:lvl2pPr marL="742950" indent="-285750">
              <a:spcBef>
                <a:spcPts val="0"/>
              </a:spcBef>
              <a:buSzPct val="65000"/>
              <a:buFont typeface="Wingdings"/>
              <a:buChar char="u"/>
              <a:defRPr sz="2400">
                <a:solidFill>
                  <a:schemeClr val="tx1"/>
                </a:solidFill>
                <a:latin typeface="Verdana"/>
              </a:defRPr>
            </a:lvl2pPr>
            <a:lvl3pPr marL="1143000" indent="-228600">
              <a:spcBef>
                <a:spcPts val="0"/>
              </a:spcBef>
              <a:buSzPct val="65000"/>
              <a:buFont typeface="Wingdings"/>
              <a:buChar char="u"/>
              <a:defRPr sz="2000">
                <a:solidFill>
                  <a:schemeClr val="tx1"/>
                </a:solidFill>
                <a:latin typeface="Verdana"/>
              </a:defRPr>
            </a:lvl3pPr>
            <a:lvl4pPr marL="1600200" indent="-228600">
              <a:spcBef>
                <a:spcPts val="0"/>
              </a:spcBef>
              <a:buSzPct val="65000"/>
              <a:buFont typeface="Wingdings"/>
              <a:buChar char="u"/>
              <a:defRPr>
                <a:solidFill>
                  <a:schemeClr val="tx1"/>
                </a:solidFill>
                <a:latin typeface="Verdana"/>
              </a:defRPr>
            </a:lvl4pPr>
            <a:lvl5pPr marL="2057400" indent="-228600">
              <a:spcBef>
                <a:spcPts val="0"/>
              </a:spcBef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9pPr>
          </a:lstStyle>
          <a:p>
            <a:pPr algn="r">
              <a:spcBef>
                <a:spcPts val="0"/>
              </a:spcBef>
              <a:spcAft>
                <a:spcPts val="0"/>
              </a:spcAft>
              <a:buSzTx/>
              <a:buFontTx/>
              <a:buNone/>
              <a:defRPr/>
            </a:pPr>
            <a:r>
              <a:rPr lang="de-DE" sz="2400" b="1" dirty="0">
                <a:solidFill>
                  <a:srgbClr val="808080"/>
                </a:solidFill>
                <a:latin typeface="Calibri"/>
                <a:cs typeface="Calibri"/>
              </a:rPr>
              <a:t>haben die Möglichkeit</a:t>
            </a:r>
            <a:r>
              <a:rPr lang="de-DE" sz="2000" dirty="0">
                <a:solidFill>
                  <a:srgbClr val="808080"/>
                </a:solidFill>
                <a:latin typeface="Calibri"/>
                <a:cs typeface="Calibri"/>
              </a:rPr>
              <a:t>, im Team zu arbeiten und lernen gemeinsam</a:t>
            </a:r>
            <a:endParaRPr sz="2000" dirty="0">
              <a:solidFill>
                <a:srgbClr val="808080"/>
              </a:solidFill>
              <a:latin typeface="Calibri"/>
              <a:cs typeface="Calibri"/>
            </a:endParaRPr>
          </a:p>
        </p:txBody>
      </p:sp>
      <p:sp>
        <p:nvSpPr>
          <p:cNvPr id="15" name="Textfeld 28"/>
          <p:cNvSpPr txBox="1">
            <a:spLocks noChangeArrowheads="1"/>
          </p:cNvSpPr>
          <p:nvPr/>
        </p:nvSpPr>
        <p:spPr bwMode="auto">
          <a:xfrm>
            <a:off x="934331" y="2077443"/>
            <a:ext cx="2624865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ts val="0"/>
              </a:spcBef>
              <a:buSzPct val="65000"/>
              <a:buFont typeface="Wingdings"/>
              <a:buChar char="u"/>
              <a:defRPr sz="2800">
                <a:solidFill>
                  <a:schemeClr val="tx1"/>
                </a:solidFill>
                <a:latin typeface="Verdana"/>
              </a:defRPr>
            </a:lvl1pPr>
            <a:lvl2pPr marL="742950" indent="-285750">
              <a:spcBef>
                <a:spcPts val="0"/>
              </a:spcBef>
              <a:buSzPct val="65000"/>
              <a:buFont typeface="Wingdings"/>
              <a:buChar char="u"/>
              <a:defRPr sz="2400">
                <a:solidFill>
                  <a:schemeClr val="tx1"/>
                </a:solidFill>
                <a:latin typeface="Verdana"/>
              </a:defRPr>
            </a:lvl2pPr>
            <a:lvl3pPr marL="1143000" indent="-228600">
              <a:spcBef>
                <a:spcPts val="0"/>
              </a:spcBef>
              <a:buSzPct val="65000"/>
              <a:buFont typeface="Wingdings"/>
              <a:buChar char="u"/>
              <a:defRPr sz="2000">
                <a:solidFill>
                  <a:schemeClr val="tx1"/>
                </a:solidFill>
                <a:latin typeface="Verdana"/>
              </a:defRPr>
            </a:lvl3pPr>
            <a:lvl4pPr marL="1600200" indent="-228600">
              <a:spcBef>
                <a:spcPts val="0"/>
              </a:spcBef>
              <a:buSzPct val="65000"/>
              <a:buFont typeface="Wingdings"/>
              <a:buChar char="u"/>
              <a:defRPr>
                <a:solidFill>
                  <a:schemeClr val="tx1"/>
                </a:solidFill>
                <a:latin typeface="Verdana"/>
              </a:defRPr>
            </a:lvl4pPr>
            <a:lvl5pPr marL="2057400" indent="-228600">
              <a:spcBef>
                <a:spcPts val="0"/>
              </a:spcBef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buSzPct val="65000"/>
              <a:buFont typeface="Wingdings"/>
              <a:buChar char="u"/>
              <a:defRPr sz="1600">
                <a:solidFill>
                  <a:schemeClr val="tx1"/>
                </a:solidFill>
                <a:latin typeface="Verdana"/>
              </a:defRPr>
            </a:lvl9pPr>
          </a:lstStyle>
          <a:p>
            <a:pPr algn="r">
              <a:buSzTx/>
              <a:buNone/>
              <a:defRPr/>
            </a:pPr>
            <a:r>
              <a:rPr lang="de-DE" sz="2400" b="1" dirty="0">
                <a:solidFill>
                  <a:srgbClr val="808080"/>
                </a:solidFill>
                <a:latin typeface="Calibri"/>
                <a:cs typeface="Calibri"/>
              </a:rPr>
              <a:t>agieren </a:t>
            </a:r>
          </a:p>
          <a:p>
            <a:pPr algn="r">
              <a:buSzTx/>
              <a:buNone/>
              <a:defRPr/>
            </a:pPr>
            <a:r>
              <a:rPr lang="de-DE" sz="2000" dirty="0">
                <a:solidFill>
                  <a:srgbClr val="808080"/>
                </a:solidFill>
                <a:latin typeface="Calibri"/>
                <a:cs typeface="Calibri"/>
              </a:rPr>
              <a:t>selbstständig</a:t>
            </a:r>
            <a:endParaRPr sz="2000" dirty="0">
              <a:solidFill>
                <a:srgbClr val="808080"/>
              </a:solidFill>
              <a:latin typeface="Calibri"/>
              <a:cs typeface="Calibri"/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B73C2F7B-C3D7-4853-AC32-D31F96D99791}"/>
              </a:ext>
            </a:extLst>
          </p:cNvPr>
          <p:cNvCxnSpPr>
            <a:cxnSpLocks/>
          </p:cNvCxnSpPr>
          <p:nvPr/>
        </p:nvCxnSpPr>
        <p:spPr bwMode="auto">
          <a:xfrm flipV="1">
            <a:off x="5521998" y="2375270"/>
            <a:ext cx="312635" cy="54136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E7348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214ED0E7-FB81-4729-A672-B64BCB117943}"/>
              </a:ext>
            </a:extLst>
          </p:cNvPr>
          <p:cNvCxnSpPr>
            <a:cxnSpLocks/>
          </p:cNvCxnSpPr>
          <p:nvPr/>
        </p:nvCxnSpPr>
        <p:spPr bwMode="auto">
          <a:xfrm>
            <a:off x="6514185" y="3326813"/>
            <a:ext cx="760608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3F348B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07EBECC5-9FEE-477C-923C-744BAD37BDED}"/>
              </a:ext>
            </a:extLst>
          </p:cNvPr>
          <p:cNvCxnSpPr>
            <a:cxnSpLocks/>
          </p:cNvCxnSpPr>
          <p:nvPr/>
        </p:nvCxnSpPr>
        <p:spPr bwMode="auto">
          <a:xfrm>
            <a:off x="6410697" y="4303961"/>
            <a:ext cx="1067174" cy="23390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6A11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68527662-DA4E-43BD-B82F-565853FF8B7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475745" y="2403560"/>
            <a:ext cx="745513" cy="64275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E52B1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76EA9F3C-67C4-43E2-ADEB-4B29DC67A748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402585" y="4612076"/>
            <a:ext cx="23046" cy="4956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3694D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6" name="Gerader Verbinder 45">
            <a:extLst>
              <a:ext uri="{FF2B5EF4-FFF2-40B4-BE49-F238E27FC236}">
                <a16:creationId xmlns:a16="http://schemas.microsoft.com/office/drawing/2014/main" id="{418045D5-800E-4378-AA69-86900D3C35E1}"/>
              </a:ext>
            </a:extLst>
          </p:cNvPr>
          <p:cNvCxnSpPr>
            <a:cxnSpLocks/>
          </p:cNvCxnSpPr>
          <p:nvPr/>
        </p:nvCxnSpPr>
        <p:spPr bwMode="auto">
          <a:xfrm flipV="1">
            <a:off x="4106441" y="4544620"/>
            <a:ext cx="288032" cy="33855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A5CA5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0" name="Gerader Verbinder 49">
            <a:extLst>
              <a:ext uri="{FF2B5EF4-FFF2-40B4-BE49-F238E27FC236}">
                <a16:creationId xmlns:a16="http://schemas.microsoft.com/office/drawing/2014/main" id="{9386829B-E1EE-44B1-B3EA-8D14D7E9E6A0}"/>
              </a:ext>
            </a:extLst>
          </p:cNvPr>
          <p:cNvCxnSpPr>
            <a:cxnSpLocks/>
            <a:stCxn id="13" idx="3"/>
          </p:cNvCxnSpPr>
          <p:nvPr/>
        </p:nvCxnSpPr>
        <p:spPr bwMode="auto">
          <a:xfrm>
            <a:off x="2662225" y="3564324"/>
            <a:ext cx="965529" cy="11339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921F8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 dirty="0"/>
              <a:t>(6) Zusammenfassung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1586161" y="1801515"/>
            <a:ext cx="8684216" cy="4077444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SzTx/>
              <a:buNone/>
              <a:defRPr/>
            </a:pPr>
            <a:r>
              <a:rPr lang="de-DE" b="1" dirty="0"/>
              <a:t>Basis:</a:t>
            </a:r>
            <a:r>
              <a:rPr lang="de-DE" dirty="0"/>
              <a:t> Menschenwürde; Grund- und Menschenrechte</a:t>
            </a:r>
            <a:endParaRPr lang="de-DE" b="1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SzTx/>
              <a:buNone/>
              <a:defRPr/>
            </a:pPr>
            <a:r>
              <a:rPr lang="de-DE" b="1" dirty="0"/>
              <a:t>Tradition:</a:t>
            </a:r>
            <a:r>
              <a:rPr lang="de-DE" dirty="0"/>
              <a:t> allgemeine Menschenbildung nach Humboldt</a:t>
            </a:r>
            <a:endParaRPr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SzTx/>
              <a:buNone/>
              <a:defRPr/>
            </a:pPr>
            <a:r>
              <a:rPr lang="de-DE" b="1" dirty="0"/>
              <a:t>Bildungskonzept:</a:t>
            </a:r>
            <a:r>
              <a:rPr lang="de-DE" dirty="0"/>
              <a:t> Ganzheitliche Persönlichkeitsbildung</a:t>
            </a:r>
            <a:endParaRPr lang="de-DE" b="1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SzTx/>
              <a:buNone/>
              <a:defRPr/>
            </a:pPr>
            <a:r>
              <a:rPr lang="de-DE" b="1" dirty="0"/>
              <a:t>Kompetenzorientierter Unterricht: </a:t>
            </a:r>
            <a:r>
              <a:rPr lang="de-DE" dirty="0"/>
              <a:t>Lösung von Problemen durch wertorientierte, reflektiertes Anwenden von wissen und Können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SzTx/>
              <a:buNone/>
              <a:defRPr/>
            </a:pPr>
            <a:r>
              <a:rPr lang="de-DE" b="1" dirty="0"/>
              <a:t>Mehrwerte:</a:t>
            </a:r>
            <a:r>
              <a:rPr lang="de-DE" dirty="0"/>
              <a:t> Reflexion – Selbständigkeit – Vertrauen – Aktivität – Sozialkompetenz – Verantwortung – Selbstreflexion</a:t>
            </a:r>
            <a:endParaRPr dirty="0"/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28.11.2022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Thomas Gottfried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421A12-CB4D-4A17-9000-06B7E691AA44}" type="slidenum">
              <a:rPr lang="de-DE"/>
              <a:t>12</a:t>
            </a:fld>
            <a:endParaRPr lang="de-DE"/>
          </a:p>
        </p:txBody>
      </p:sp>
      <p:sp>
        <p:nvSpPr>
          <p:cNvPr id="7" name="Pfeil nach rechts 6">
            <a:extLst>
              <a:ext uri="{FF2B5EF4-FFF2-40B4-BE49-F238E27FC236}">
                <a16:creationId xmlns:a16="http://schemas.microsoft.com/office/drawing/2014/main" id="{4C6FA0EA-C6A8-4C65-9744-36A10893572C}"/>
              </a:ext>
            </a:extLst>
          </p:cNvPr>
          <p:cNvSpPr/>
          <p:nvPr/>
        </p:nvSpPr>
        <p:spPr bwMode="auto">
          <a:xfrm>
            <a:off x="1022388" y="1873523"/>
            <a:ext cx="489616" cy="216024"/>
          </a:xfrm>
          <a:prstGeom prst="rightArrow">
            <a:avLst>
              <a:gd name="adj1" fmla="val 50000"/>
              <a:gd name="adj2" fmla="val 50000"/>
            </a:avLst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9525" cap="flat" cmpd="sng" algn="ctr">
            <a:solidFill>
              <a:srgbClr val="3694D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2400" b="0" i="0" u="none" strike="noStrike" cap="none">
              <a:ln>
                <a:noFill/>
              </a:ln>
              <a:solidFill>
                <a:srgbClr val="808080"/>
              </a:solidFill>
              <a:latin typeface="Univers 55"/>
            </a:endParaRPr>
          </a:p>
        </p:txBody>
      </p:sp>
      <p:sp>
        <p:nvSpPr>
          <p:cNvPr id="10" name="Pfeil nach rechts 6">
            <a:extLst>
              <a:ext uri="{FF2B5EF4-FFF2-40B4-BE49-F238E27FC236}">
                <a16:creationId xmlns:a16="http://schemas.microsoft.com/office/drawing/2014/main" id="{7789DCBC-8AB8-4C38-9FAB-8F2E46246333}"/>
              </a:ext>
            </a:extLst>
          </p:cNvPr>
          <p:cNvSpPr/>
          <p:nvPr/>
        </p:nvSpPr>
        <p:spPr bwMode="auto">
          <a:xfrm>
            <a:off x="1022388" y="2377579"/>
            <a:ext cx="489616" cy="216024"/>
          </a:xfrm>
          <a:prstGeom prst="rightArrow">
            <a:avLst>
              <a:gd name="adj1" fmla="val 50000"/>
              <a:gd name="adj2" fmla="val 50000"/>
            </a:avLst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9525" cap="flat" cmpd="sng" algn="ctr">
            <a:solidFill>
              <a:srgbClr val="3694D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2400" b="0" i="0" u="none" strike="noStrike" cap="none">
              <a:ln>
                <a:noFill/>
              </a:ln>
              <a:solidFill>
                <a:srgbClr val="808080"/>
              </a:solidFill>
              <a:latin typeface="Univers 55"/>
            </a:endParaRPr>
          </a:p>
        </p:txBody>
      </p:sp>
      <p:sp>
        <p:nvSpPr>
          <p:cNvPr id="11" name="Pfeil nach rechts 6">
            <a:extLst>
              <a:ext uri="{FF2B5EF4-FFF2-40B4-BE49-F238E27FC236}">
                <a16:creationId xmlns:a16="http://schemas.microsoft.com/office/drawing/2014/main" id="{1D280078-BAB9-4454-8376-5F8E6C65259C}"/>
              </a:ext>
            </a:extLst>
          </p:cNvPr>
          <p:cNvSpPr/>
          <p:nvPr/>
        </p:nvSpPr>
        <p:spPr bwMode="auto">
          <a:xfrm>
            <a:off x="1010065" y="2953643"/>
            <a:ext cx="489616" cy="216024"/>
          </a:xfrm>
          <a:prstGeom prst="rightArrow">
            <a:avLst>
              <a:gd name="adj1" fmla="val 50000"/>
              <a:gd name="adj2" fmla="val 50000"/>
            </a:avLst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9525" cap="flat" cmpd="sng" algn="ctr">
            <a:solidFill>
              <a:srgbClr val="3694D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2400" b="0" i="0" u="none" strike="noStrike" cap="none">
              <a:ln>
                <a:noFill/>
              </a:ln>
              <a:solidFill>
                <a:srgbClr val="808080"/>
              </a:solidFill>
              <a:latin typeface="Univers 55"/>
            </a:endParaRPr>
          </a:p>
        </p:txBody>
      </p:sp>
      <p:sp>
        <p:nvSpPr>
          <p:cNvPr id="12" name="Pfeil nach rechts 6">
            <a:extLst>
              <a:ext uri="{FF2B5EF4-FFF2-40B4-BE49-F238E27FC236}">
                <a16:creationId xmlns:a16="http://schemas.microsoft.com/office/drawing/2014/main" id="{D469ADC4-02A1-4F3A-8389-8351E7159E79}"/>
              </a:ext>
            </a:extLst>
          </p:cNvPr>
          <p:cNvSpPr/>
          <p:nvPr/>
        </p:nvSpPr>
        <p:spPr bwMode="auto">
          <a:xfrm>
            <a:off x="999495" y="3457699"/>
            <a:ext cx="489616" cy="216024"/>
          </a:xfrm>
          <a:prstGeom prst="rightArrow">
            <a:avLst>
              <a:gd name="adj1" fmla="val 50000"/>
              <a:gd name="adj2" fmla="val 50000"/>
            </a:avLst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9525" cap="flat" cmpd="sng" algn="ctr">
            <a:solidFill>
              <a:srgbClr val="3694D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2400" b="0" i="0" u="none" strike="noStrike" cap="none">
              <a:ln>
                <a:noFill/>
              </a:ln>
              <a:solidFill>
                <a:srgbClr val="808080"/>
              </a:solidFill>
              <a:latin typeface="Univers 55"/>
            </a:endParaRPr>
          </a:p>
        </p:txBody>
      </p:sp>
      <p:sp>
        <p:nvSpPr>
          <p:cNvPr id="13" name="Pfeil nach rechts 6">
            <a:extLst>
              <a:ext uri="{FF2B5EF4-FFF2-40B4-BE49-F238E27FC236}">
                <a16:creationId xmlns:a16="http://schemas.microsoft.com/office/drawing/2014/main" id="{69285EBD-6C68-4D87-837F-776A3B674095}"/>
              </a:ext>
            </a:extLst>
          </p:cNvPr>
          <p:cNvSpPr/>
          <p:nvPr/>
        </p:nvSpPr>
        <p:spPr bwMode="auto">
          <a:xfrm>
            <a:off x="1010065" y="4357798"/>
            <a:ext cx="489616" cy="216024"/>
          </a:xfrm>
          <a:prstGeom prst="rightArrow">
            <a:avLst>
              <a:gd name="adj1" fmla="val 50000"/>
              <a:gd name="adj2" fmla="val 50000"/>
            </a:avLst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9525" cap="flat" cmpd="sng" algn="ctr">
            <a:solidFill>
              <a:srgbClr val="3694D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2400" b="0" i="0" u="none" strike="noStrike" cap="none" dirty="0">
              <a:ln>
                <a:noFill/>
              </a:ln>
              <a:solidFill>
                <a:srgbClr val="808080"/>
              </a:solidFill>
              <a:latin typeface="Univers 55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GLIEDERUNG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de-DE"/>
              <a:t>(1)     Die verfassungsrechtliche Wertebasis des kompetenzorientierten</a:t>
            </a:r>
            <a:br>
              <a:rPr lang="de-DE"/>
            </a:br>
            <a:r>
              <a:rPr lang="de-DE"/>
              <a:t>          LehrplanPLUS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de-DE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de-DE"/>
              <a:t>(2)     Die bildungstheoretische Tradition</a:t>
            </a:r>
            <a:br>
              <a:rPr lang="de-DE"/>
            </a:br>
            <a:r>
              <a:rPr lang="de-DE"/>
              <a:t>         </a:t>
            </a:r>
            <a:endParaRPr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de-DE"/>
              <a:t>(3)     Das integrative Bildungskonzept von LehrplanPLUS</a:t>
            </a:r>
            <a:br>
              <a:rPr lang="de-DE"/>
            </a:br>
            <a:r>
              <a:rPr lang="de-DE"/>
              <a:t>      </a:t>
            </a:r>
            <a:endParaRPr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de-DE"/>
              <a:t>(4)     Kompetenzorientiertes Unterrichten</a:t>
            </a:r>
            <a:endParaRPr/>
          </a:p>
          <a:p>
            <a:pPr marL="0" indent="0">
              <a:lnSpc>
                <a:spcPct val="80000"/>
              </a:lnSpc>
              <a:buNone/>
              <a:defRPr/>
            </a:pPr>
            <a:endParaRPr lang="de-DE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de-DE"/>
              <a:t>(5)     Der Mehrwert des kompetenzorientierten LehrplanPLUS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de-DE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de-DE"/>
              <a:t>(6)     Zusammenfassung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28.11.2022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Thomas Gottfried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421A12-CB4D-4A17-9000-06B7E691AA44}" type="slidenum">
              <a:rPr lang="de-DE"/>
              <a:t>2</a:t>
            </a:fld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marL="0" indent="0">
              <a:lnSpc>
                <a:spcPct val="80000"/>
              </a:lnSpc>
              <a:defRPr/>
            </a:pPr>
            <a:r>
              <a:rPr lang="de-DE" dirty="0"/>
              <a:t>(1) Die verfassungsrechtliche Wertebasis des</a:t>
            </a:r>
            <a:br>
              <a:rPr lang="de-DE" dirty="0"/>
            </a:br>
            <a:r>
              <a:rPr lang="de-DE" dirty="0"/>
              <a:t>      kompetenzorientierten LehrplanPLUS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1010097" y="1945531"/>
            <a:ext cx="8728030" cy="407744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de-DE" b="1" dirty="0"/>
              <a:t>Grundgesetz: </a:t>
            </a:r>
            <a:r>
              <a:rPr lang="de-DE" dirty="0"/>
              <a:t>Menschenwürde (Art. 1); Persönlichkeitsentfaltung (Art. 2); Gleichheit (Art. 3); staatliche Aufsicht, Ergänzung des Elternrechts (Art. 7)</a:t>
            </a:r>
            <a:endParaRPr dirty="0"/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de-DE" b="1" dirty="0"/>
              <a:t>Bayerische Verfassung: </a:t>
            </a:r>
            <a:r>
              <a:rPr lang="de-DE" dirty="0"/>
              <a:t>Anspruch auf begabungsgerechte Ausbildung (Art. 128); staatlicher Bildungs- und Erziehungsauftrag (Art. 131 BV) </a:t>
            </a:r>
            <a:endParaRPr lang="de-DE" b="1" dirty="0"/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de-DE" b="1" dirty="0"/>
              <a:t>Bayerisches Erziehungs- und Unterrichtsgesetz: </a:t>
            </a:r>
            <a:r>
              <a:rPr lang="de-DE" dirty="0"/>
              <a:t>Rahmen und Basis des Schulwesens in Bayern</a:t>
            </a:r>
            <a:endParaRPr lang="de-DE" b="1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28.11.2022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Thomas Gottfried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421A12-CB4D-4A17-9000-06B7E691AA44}" type="slidenum">
              <a:rPr lang="de-DE"/>
              <a:t>3</a:t>
            </a:fld>
            <a:endParaRPr 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(2) Die bildungstheoretische Tradition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1010097" y="1945531"/>
            <a:ext cx="8728030" cy="4077444"/>
          </a:xfrm>
        </p:spPr>
        <p:txBody>
          <a:bodyPr/>
          <a:lstStyle/>
          <a:p>
            <a:pPr>
              <a:lnSpc>
                <a:spcPct val="160000"/>
              </a:lnSpc>
              <a:buNone/>
              <a:defRPr/>
            </a:pPr>
            <a:r>
              <a:rPr lang="de-DE" dirty="0"/>
              <a:t>„Bildung ist die Anregung aller Kräfte des Menschen, </a:t>
            </a:r>
          </a:p>
          <a:p>
            <a:pPr>
              <a:lnSpc>
                <a:spcPct val="160000"/>
              </a:lnSpc>
              <a:buNone/>
              <a:defRPr/>
            </a:pPr>
            <a:r>
              <a:rPr lang="de-DE" dirty="0"/>
              <a:t>damit diese sich über die Aneignung der Welt entfalten und zu einer</a:t>
            </a:r>
          </a:p>
          <a:p>
            <a:pPr>
              <a:lnSpc>
                <a:spcPct val="160000"/>
              </a:lnSpc>
              <a:buNone/>
              <a:defRPr/>
            </a:pPr>
            <a:r>
              <a:rPr lang="de-DE" dirty="0"/>
              <a:t>sich selbst bestimmenden Individualität und Persönlichkeit führen.“</a:t>
            </a:r>
            <a:r>
              <a:rPr lang="de-DE" sz="1200" dirty="0">
                <a:latin typeface="Arial"/>
              </a:rPr>
              <a:t>  </a:t>
            </a:r>
          </a:p>
          <a:p>
            <a:pPr>
              <a:lnSpc>
                <a:spcPct val="160000"/>
              </a:lnSpc>
              <a:buNone/>
              <a:defRPr/>
            </a:pPr>
            <a:endParaRPr lang="de-DE" sz="1200" dirty="0">
              <a:latin typeface="Arial"/>
            </a:endParaRPr>
          </a:p>
          <a:p>
            <a:pPr algn="r">
              <a:lnSpc>
                <a:spcPct val="160000"/>
              </a:lnSpc>
              <a:buNone/>
              <a:defRPr/>
            </a:pPr>
            <a:r>
              <a:rPr lang="de-DE" sz="1200" dirty="0">
                <a:latin typeface="Arial"/>
              </a:rPr>
              <a:t>					</a:t>
            </a:r>
            <a:r>
              <a:rPr lang="de-DE" sz="1400" dirty="0"/>
              <a:t>Wilhelm von Humboldt (1767-1835)</a:t>
            </a:r>
            <a:endParaRPr sz="1400" dirty="0"/>
          </a:p>
          <a:p>
            <a:pPr>
              <a:lnSpc>
                <a:spcPct val="160000"/>
              </a:lnSpc>
              <a:buNone/>
              <a:defRPr/>
            </a:pPr>
            <a:r>
              <a:rPr lang="de-DE" sz="1200" dirty="0">
                <a:latin typeface="Arial"/>
              </a:rPr>
              <a:t>                    </a:t>
            </a:r>
            <a:endParaRPr dirty="0"/>
          </a:p>
          <a:p>
            <a:pPr>
              <a:defRPr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28.11.2022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Thomas Gottfried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421A12-CB4D-4A17-9000-06B7E691AA44}" type="slidenum">
              <a:rPr lang="de-DE"/>
              <a:t>4</a:t>
            </a:fld>
            <a:endParaRPr 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(3) Das integrative Bildungskonzept von LehrplanPLUS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1010097" y="1945531"/>
            <a:ext cx="8728030" cy="4077444"/>
          </a:xfrm>
        </p:spPr>
        <p:txBody>
          <a:bodyPr/>
          <a:lstStyle/>
          <a:p>
            <a:pPr algn="ctr">
              <a:lnSpc>
                <a:spcPct val="80000"/>
              </a:lnSpc>
              <a:buNone/>
              <a:defRPr/>
            </a:pPr>
            <a:r>
              <a:rPr lang="de-DE" dirty="0"/>
              <a:t>„Die Schulen sollen </a:t>
            </a:r>
            <a:endParaRPr dirty="0"/>
          </a:p>
          <a:p>
            <a:pPr algn="ctr">
              <a:lnSpc>
                <a:spcPct val="150000"/>
              </a:lnSpc>
              <a:buNone/>
              <a:defRPr/>
            </a:pPr>
            <a:r>
              <a:rPr lang="de-DE" dirty="0"/>
              <a:t>nicht nur </a:t>
            </a:r>
            <a:r>
              <a:rPr lang="de-DE" b="1" dirty="0"/>
              <a:t>Wissen</a:t>
            </a:r>
            <a:r>
              <a:rPr lang="de-DE" dirty="0"/>
              <a:t> und </a:t>
            </a:r>
            <a:r>
              <a:rPr lang="de-DE" b="1" dirty="0"/>
              <a:t>Können</a:t>
            </a:r>
            <a:r>
              <a:rPr lang="de-DE" dirty="0"/>
              <a:t> vermitteln,</a:t>
            </a:r>
            <a:endParaRPr dirty="0"/>
          </a:p>
          <a:p>
            <a:pPr algn="ctr">
              <a:lnSpc>
                <a:spcPct val="150000"/>
              </a:lnSpc>
              <a:buNone/>
              <a:defRPr/>
            </a:pPr>
            <a:r>
              <a:rPr lang="de-DE" dirty="0"/>
              <a:t>sondern auch </a:t>
            </a:r>
            <a:r>
              <a:rPr lang="de-DE" b="1" dirty="0"/>
              <a:t>Herz</a:t>
            </a:r>
            <a:r>
              <a:rPr lang="de-DE" dirty="0"/>
              <a:t> und </a:t>
            </a:r>
            <a:r>
              <a:rPr lang="de-DE" b="1" dirty="0"/>
              <a:t>Charakter</a:t>
            </a:r>
            <a:r>
              <a:rPr lang="de-DE" dirty="0"/>
              <a:t> bilden.“ </a:t>
            </a:r>
            <a:endParaRPr dirty="0"/>
          </a:p>
          <a:p>
            <a:pPr algn="ctr">
              <a:lnSpc>
                <a:spcPct val="80000"/>
              </a:lnSpc>
              <a:buNone/>
              <a:defRPr/>
            </a:pPr>
            <a:endParaRPr lang="de-DE" sz="2000" dirty="0"/>
          </a:p>
          <a:p>
            <a:pPr algn="r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e-DE" sz="1400" dirty="0"/>
              <a:t>(Art. 131 Abs. 1 Bayerische Verfassung)</a:t>
            </a:r>
          </a:p>
          <a:p>
            <a:pPr algn="ctr">
              <a:lnSpc>
                <a:spcPct val="80000"/>
              </a:lnSpc>
              <a:buNone/>
              <a:defRPr/>
            </a:pPr>
            <a:endParaRPr sz="2000" dirty="0"/>
          </a:p>
          <a:p>
            <a:pPr algn="ctr">
              <a:lnSpc>
                <a:spcPct val="80000"/>
              </a:lnSpc>
              <a:buNone/>
              <a:defRPr/>
            </a:pPr>
            <a:endParaRPr lang="de-DE" sz="1600" dirty="0"/>
          </a:p>
          <a:p>
            <a:pPr algn="ctr">
              <a:lnSpc>
                <a:spcPct val="80000"/>
              </a:lnSpc>
              <a:buNone/>
              <a:defRPr/>
            </a:pPr>
            <a:r>
              <a:rPr lang="de-DE" b="1" dirty="0">
                <a:solidFill>
                  <a:srgbClr val="0070C0"/>
                </a:solidFill>
              </a:rPr>
              <a:t>            </a:t>
            </a:r>
            <a:r>
              <a:rPr lang="de-DE" b="1" dirty="0"/>
              <a:t>Menschenbild: Persönlichkeitsentwicklung </a:t>
            </a:r>
            <a:br>
              <a:rPr lang="de-DE" b="1" dirty="0"/>
            </a:br>
            <a:r>
              <a:rPr lang="de-DE" sz="1200" dirty="0">
                <a:latin typeface="Arial"/>
              </a:rPr>
              <a:t>                    </a:t>
            </a:r>
            <a:endParaRPr dirty="0"/>
          </a:p>
          <a:p>
            <a:pPr marL="0" indent="0">
              <a:buNone/>
              <a:defRPr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28.11.2022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Thomas Gottfried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421A12-CB4D-4A17-9000-06B7E691AA44}" type="slidenum">
              <a:rPr lang="de-DE"/>
              <a:t>5</a:t>
            </a:fld>
            <a:endParaRPr lang="de-DE"/>
          </a:p>
        </p:txBody>
      </p:sp>
      <p:sp>
        <p:nvSpPr>
          <p:cNvPr id="8" name="Pfeil nach rechts 6">
            <a:extLst>
              <a:ext uri="{FF2B5EF4-FFF2-40B4-BE49-F238E27FC236}">
                <a16:creationId xmlns:a16="http://schemas.microsoft.com/office/drawing/2014/main" id="{CC055438-310C-45AE-BC69-E9EB88339B86}"/>
              </a:ext>
            </a:extLst>
          </p:cNvPr>
          <p:cNvSpPr/>
          <p:nvPr/>
        </p:nvSpPr>
        <p:spPr bwMode="auto">
          <a:xfrm>
            <a:off x="2492321" y="4249787"/>
            <a:ext cx="541338" cy="3600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694D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2400" b="0" i="0" u="none" strike="noStrike" cap="none">
              <a:ln>
                <a:noFill/>
              </a:ln>
              <a:solidFill>
                <a:srgbClr val="808080"/>
              </a:solidFill>
              <a:latin typeface="Univers 55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 dirty="0"/>
              <a:t>(3) Das integrative Bildungskonzept von LehrplanPLUS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1010097" y="1945531"/>
            <a:ext cx="8728030" cy="4077444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de-DE" dirty="0"/>
              <a:t>„Das neue bayerische Lehrplanmodell ist der Bildung und Erziehung der gesamten Persönlichkeit verpflichtet und basiert auf einem ganzheitlichen Bildungsverständnis. </a:t>
            </a:r>
            <a:endParaRPr dirty="0"/>
          </a:p>
          <a:p>
            <a:pPr marL="0" indent="0" algn="just">
              <a:buNone/>
              <a:defRPr/>
            </a:pPr>
            <a:endParaRPr lang="de-DE" sz="2000" dirty="0"/>
          </a:p>
          <a:p>
            <a:pPr marL="0" indent="0" algn="just">
              <a:buNone/>
              <a:defRPr/>
            </a:pPr>
            <a:r>
              <a:rPr lang="de-DE" dirty="0"/>
              <a:t>Es verbindet damit personale, fachliche, überfachliche und soziale Bildungs- und Erziehungsziele zu einer Einheit.“</a:t>
            </a:r>
            <a:endParaRPr dirty="0"/>
          </a:p>
          <a:p>
            <a:pPr algn="r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e-DE" sz="1400" dirty="0"/>
              <a:t>(KMS III.7 – 5 S 4410 6.51 703 vom 27.07.2010) </a:t>
            </a:r>
          </a:p>
          <a:p>
            <a:pPr algn="r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de-DE" sz="1400" dirty="0"/>
          </a:p>
          <a:p>
            <a:pPr marL="0" indent="0">
              <a:buNone/>
              <a:defRPr/>
            </a:pPr>
            <a:r>
              <a:rPr lang="de-DE" sz="2000" b="1" dirty="0"/>
              <a:t>			</a:t>
            </a:r>
            <a:r>
              <a:rPr lang="de-DE" b="1" dirty="0"/>
              <a:t>Ganzheitliche Bildung</a:t>
            </a:r>
            <a:endParaRPr lang="de-DE" dirty="0"/>
          </a:p>
          <a:p>
            <a:pPr marL="0" indent="0">
              <a:buNone/>
              <a:defRPr/>
            </a:pPr>
            <a:endParaRPr lang="de-DE" sz="1800" dirty="0"/>
          </a:p>
          <a:p>
            <a:pPr>
              <a:defRPr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28.11.2022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Thomas Gottfried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421A12-CB4D-4A17-9000-06B7E691AA44}" type="slidenum">
              <a:rPr lang="de-DE"/>
              <a:t>6</a:t>
            </a:fld>
            <a:endParaRPr lang="de-DE"/>
          </a:p>
        </p:txBody>
      </p:sp>
      <p:sp>
        <p:nvSpPr>
          <p:cNvPr id="8" name="Pfeil nach rechts 6">
            <a:extLst>
              <a:ext uri="{FF2B5EF4-FFF2-40B4-BE49-F238E27FC236}">
                <a16:creationId xmlns:a16="http://schemas.microsoft.com/office/drawing/2014/main" id="{FF219477-082A-4173-B004-F1928BB70CA2}"/>
              </a:ext>
            </a:extLst>
          </p:cNvPr>
          <p:cNvSpPr/>
          <p:nvPr/>
        </p:nvSpPr>
        <p:spPr bwMode="auto">
          <a:xfrm>
            <a:off x="2954313" y="4825851"/>
            <a:ext cx="541338" cy="3600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694D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2400" b="0" i="0" u="none" strike="noStrike" cap="none">
              <a:ln>
                <a:noFill/>
              </a:ln>
              <a:solidFill>
                <a:srgbClr val="808080"/>
              </a:solidFill>
              <a:latin typeface="Univers 55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(3) Das integrative Bildungskonzept von LehrplanPLUS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1010097" y="1945531"/>
            <a:ext cx="8728030" cy="4077444"/>
          </a:xfrm>
        </p:spPr>
        <p:txBody>
          <a:bodyPr/>
          <a:lstStyle/>
          <a:p>
            <a:pPr algn="ctr">
              <a:lnSpc>
                <a:spcPct val="80000"/>
              </a:lnSpc>
              <a:buNone/>
              <a:defRPr/>
            </a:pPr>
            <a:r>
              <a:rPr lang="de-DE" dirty="0"/>
              <a:t>„Unterricht muss mehr bewirken</a:t>
            </a:r>
            <a:br>
              <a:rPr lang="de-DE" dirty="0"/>
            </a:br>
            <a:r>
              <a:rPr lang="de-DE" dirty="0"/>
              <a:t> als den Erwerb von Wissen und Können.</a:t>
            </a:r>
            <a:endParaRPr dirty="0"/>
          </a:p>
          <a:p>
            <a:pPr algn="ctr">
              <a:lnSpc>
                <a:spcPct val="80000"/>
              </a:lnSpc>
              <a:buNone/>
              <a:defRPr/>
            </a:pP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Er vollzieht sich in Gemeinschaft, </a:t>
            </a:r>
            <a:br>
              <a:rPr lang="de-DE" dirty="0"/>
            </a:br>
            <a:r>
              <a:rPr lang="de-DE" dirty="0"/>
              <a:t>in personaler Begegnung</a:t>
            </a:r>
            <a:br>
              <a:rPr lang="de-DE" dirty="0"/>
            </a:br>
            <a:r>
              <a:rPr lang="de-DE" dirty="0"/>
              <a:t>zwischen Lehrern und Schülern</a:t>
            </a:r>
            <a:endParaRPr dirty="0"/>
          </a:p>
          <a:p>
            <a:pPr algn="ctr">
              <a:lnSpc>
                <a:spcPct val="80000"/>
              </a:lnSpc>
              <a:buNone/>
              <a:defRPr/>
            </a:pP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und richtet sich an die Person als Ganzes.“</a:t>
            </a:r>
            <a:endParaRPr dirty="0"/>
          </a:p>
          <a:p>
            <a:pPr algn="r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e-DE" sz="1400" dirty="0"/>
              <a:t>(Thomas </a:t>
            </a:r>
            <a:r>
              <a:rPr lang="de-DE" sz="1400" dirty="0" err="1"/>
              <a:t>Sachsenröder</a:t>
            </a:r>
            <a:r>
              <a:rPr lang="de-DE" sz="1400" dirty="0"/>
              <a:t>, in </a:t>
            </a:r>
            <a:r>
              <a:rPr lang="de-DE" sz="1400" dirty="0" err="1"/>
              <a:t>SchVW</a:t>
            </a:r>
            <a:r>
              <a:rPr lang="de-DE" sz="1400" dirty="0"/>
              <a:t> BY 5, 2011, S.131)</a:t>
            </a:r>
          </a:p>
          <a:p>
            <a:pPr marL="0" indent="0" algn="ctr">
              <a:buNone/>
              <a:defRPr/>
            </a:pPr>
            <a:endParaRPr lang="de-DE" sz="2000" b="1" dirty="0"/>
          </a:p>
          <a:p>
            <a:pPr marL="0" indent="0" algn="ctr">
              <a:buNone/>
              <a:defRPr/>
            </a:pPr>
            <a:r>
              <a:rPr lang="de-DE" b="1" dirty="0"/>
              <a:t>Kompetenzerwerb nur als Teilbereich des erziehenden Unterrichts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28.11.2022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Thomas Gottfried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421A12-CB4D-4A17-9000-06B7E691AA44}" type="slidenum">
              <a:rPr lang="de-DE"/>
              <a:t>7</a:t>
            </a:fld>
            <a:endParaRPr lang="de-DE"/>
          </a:p>
        </p:txBody>
      </p:sp>
      <p:sp>
        <p:nvSpPr>
          <p:cNvPr id="8" name="Pfeil nach rechts 6">
            <a:extLst>
              <a:ext uri="{FF2B5EF4-FFF2-40B4-BE49-F238E27FC236}">
                <a16:creationId xmlns:a16="http://schemas.microsoft.com/office/drawing/2014/main" id="{3A8F429B-65B2-4476-9F03-75229DB13073}"/>
              </a:ext>
            </a:extLst>
          </p:cNvPr>
          <p:cNvSpPr/>
          <p:nvPr/>
        </p:nvSpPr>
        <p:spPr bwMode="auto">
          <a:xfrm>
            <a:off x="578049" y="4897859"/>
            <a:ext cx="541338" cy="3600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694D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2400" b="0" i="0" u="none" strike="noStrike" cap="none">
              <a:ln>
                <a:noFill/>
              </a:ln>
              <a:solidFill>
                <a:srgbClr val="808080"/>
              </a:solidFill>
              <a:latin typeface="Univers 55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 dirty="0"/>
              <a:t>(3) Das integrative Bildungskonzept von LehrplanPLUS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794073" y="1707451"/>
            <a:ext cx="8936046" cy="3622456"/>
          </a:xfrm>
        </p:spPr>
        <p:txBody>
          <a:bodyPr/>
          <a:lstStyle/>
          <a:p>
            <a:pPr indent="0" algn="just">
              <a:buNone/>
              <a:defRPr/>
            </a:pPr>
            <a:r>
              <a:rPr lang="de-DE" dirty="0"/>
              <a:t>„</a:t>
            </a:r>
            <a:r>
              <a:rPr lang="de-DE" sz="2300" dirty="0"/>
              <a:t>Die Schülerinnen und Schüler begegnen in einer offenen und </a:t>
            </a:r>
            <a:r>
              <a:rPr lang="de-DE" sz="2300" dirty="0" err="1"/>
              <a:t>globali-sierten</a:t>
            </a:r>
            <a:r>
              <a:rPr lang="de-DE" sz="2300" dirty="0"/>
              <a:t> Gesellschaft der Vielfalt von Sinnangeboten und </a:t>
            </a:r>
            <a:r>
              <a:rPr lang="de-DE" sz="2300" dirty="0" err="1"/>
              <a:t>Wertvorstel</a:t>
            </a:r>
            <a:r>
              <a:rPr lang="de-DE" sz="2300" dirty="0"/>
              <a:t>-lungen. Sie setzen sich mit den verschiedenen Antworten auf Sinnfragen auseinander,</a:t>
            </a:r>
            <a:r>
              <a:rPr lang="de-DE" sz="1000" dirty="0"/>
              <a:t> </a:t>
            </a:r>
            <a:r>
              <a:rPr lang="de-DE" sz="2300" dirty="0"/>
              <a:t>um in politischen,</a:t>
            </a:r>
            <a:r>
              <a:rPr lang="de-DE" sz="1000" dirty="0"/>
              <a:t> </a:t>
            </a:r>
            <a:r>
              <a:rPr lang="de-DE" sz="2300" dirty="0"/>
              <a:t>religiösen und sozialen </a:t>
            </a:r>
            <a:r>
              <a:rPr lang="de-DE" sz="2300" dirty="0" err="1"/>
              <a:t>Zusammenhän</a:t>
            </a:r>
            <a:r>
              <a:rPr lang="de-DE" sz="2300" dirty="0"/>
              <a:t>-gen zu eigenen, reflektierten Werthaltungen zu finden. </a:t>
            </a:r>
          </a:p>
          <a:p>
            <a:pPr indent="0" algn="just">
              <a:buNone/>
              <a:defRPr/>
            </a:pPr>
            <a:r>
              <a:rPr lang="de-DE" sz="2300" dirty="0"/>
              <a:t>Das christliche Menschenbild und die daraus abzuleitenden Bildungs- und Erziehungsziele sind Grundlage und Leitperspektive für die Achtung vor dem Leben und vor der Würde des Menschen. Die Schülerinnen und </a:t>
            </a:r>
          </a:p>
          <a:p>
            <a:pPr indent="0" algn="just">
              <a:buNone/>
              <a:defRPr/>
            </a:pPr>
            <a:r>
              <a:rPr lang="de-DE" sz="2300" dirty="0"/>
              <a:t>Schüler respektieren unterschiedliche Überzeugungen und handeln </a:t>
            </a:r>
          </a:p>
          <a:p>
            <a:pPr indent="0" algn="just">
              <a:buNone/>
              <a:defRPr/>
            </a:pPr>
            <a:r>
              <a:rPr lang="de-DE" sz="2300" dirty="0"/>
              <a:t>aufgeschlossen und tolerant in einer pluralen Gesellschaft.“</a:t>
            </a:r>
          </a:p>
          <a:p>
            <a:pPr indent="0">
              <a:buNone/>
              <a:defRPr/>
            </a:pPr>
            <a:endParaRPr sz="1000" dirty="0"/>
          </a:p>
          <a:p>
            <a:pPr marL="0" indent="0" algn="r">
              <a:buNone/>
              <a:defRPr/>
            </a:pPr>
            <a:r>
              <a:rPr lang="de-DE" b="1" dirty="0"/>
              <a:t>Werteerziehung als schulart- und fächerübergreifendes Bildungsziel</a:t>
            </a:r>
            <a:endParaRPr lang="de-DE" dirty="0"/>
          </a:p>
          <a:p>
            <a:pPr marL="0" indent="0" algn="ctr">
              <a:buNone/>
              <a:defRPr/>
            </a:pPr>
            <a:endParaRPr lang="de-DE" b="1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28.11.2022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Thomas Gottfried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421A12-CB4D-4A17-9000-06B7E691AA44}" type="slidenum">
              <a:rPr lang="de-DE"/>
              <a:t>8</a:t>
            </a:fld>
            <a:endParaRPr lang="de-DE"/>
          </a:p>
        </p:txBody>
      </p:sp>
      <p:sp>
        <p:nvSpPr>
          <p:cNvPr id="9" name="Pfeil nach rechts 6">
            <a:extLst>
              <a:ext uri="{FF2B5EF4-FFF2-40B4-BE49-F238E27FC236}">
                <a16:creationId xmlns:a16="http://schemas.microsoft.com/office/drawing/2014/main" id="{90DAF620-45C8-422E-B835-D74D4E68D016}"/>
              </a:ext>
            </a:extLst>
          </p:cNvPr>
          <p:cNvSpPr/>
          <p:nvPr/>
        </p:nvSpPr>
        <p:spPr bwMode="auto">
          <a:xfrm>
            <a:off x="578049" y="5379858"/>
            <a:ext cx="541338" cy="3600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694D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2400" b="0" i="0" u="none" strike="noStrike" cap="none">
              <a:ln>
                <a:noFill/>
              </a:ln>
              <a:solidFill>
                <a:srgbClr val="808080"/>
              </a:solidFill>
              <a:latin typeface="Univers 55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(4) Kompetenzorientiertes Unterrichten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algn="ctr">
              <a:lnSpc>
                <a:spcPct val="80000"/>
              </a:lnSpc>
              <a:buNone/>
              <a:defRPr/>
            </a:pPr>
            <a:r>
              <a:rPr lang="de-DE" i="1" dirty="0"/>
              <a:t>	</a:t>
            </a:r>
            <a:endParaRPr dirty="0"/>
          </a:p>
          <a:p>
            <a:pPr algn="ctr">
              <a:lnSpc>
                <a:spcPct val="80000"/>
              </a:lnSpc>
              <a:buNone/>
              <a:defRPr/>
            </a:pPr>
            <a:r>
              <a:rPr lang="de-DE" dirty="0"/>
              <a:t>„Erst im sinnvollen, begründbaren, </a:t>
            </a:r>
            <a:br>
              <a:rPr lang="de-DE" dirty="0"/>
            </a:br>
            <a:r>
              <a:rPr lang="de-DE" dirty="0"/>
              <a:t>reflektierten und  kreativen Anwenden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de-DE" dirty="0"/>
              <a:t>manifestiert sich Kompetenz.</a:t>
            </a:r>
            <a:br>
              <a:rPr lang="de-DE" dirty="0"/>
            </a:br>
            <a:br>
              <a:rPr lang="de-DE" dirty="0"/>
            </a:br>
            <a:r>
              <a:rPr lang="de-DE" dirty="0"/>
              <a:t> Kompetenzen bedeuten also </a:t>
            </a:r>
            <a:br>
              <a:rPr lang="de-DE" dirty="0"/>
            </a:br>
            <a:r>
              <a:rPr lang="de-DE" dirty="0"/>
              <a:t>kein Weniger an Wissen, </a:t>
            </a:r>
            <a:br>
              <a:rPr lang="de-DE" dirty="0"/>
            </a:br>
            <a:r>
              <a:rPr lang="de-DE" dirty="0"/>
              <a:t>sondern ein Mehr an Können.“</a:t>
            </a:r>
            <a:endParaRPr lang="de-DE" sz="3200" dirty="0">
              <a:latin typeface="Arial"/>
            </a:endParaRPr>
          </a:p>
          <a:p>
            <a:pPr algn="r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e-DE" sz="1400" dirty="0"/>
              <a:t>(Jörg </a:t>
            </a:r>
            <a:r>
              <a:rPr lang="de-DE" sz="1400" dirty="0" err="1"/>
              <a:t>Eyrainer</a:t>
            </a:r>
            <a:r>
              <a:rPr lang="de-DE" sz="1400" dirty="0"/>
              <a:t>, in </a:t>
            </a:r>
            <a:r>
              <a:rPr lang="de-DE" sz="1400" dirty="0" err="1"/>
              <a:t>SchVW</a:t>
            </a:r>
            <a:r>
              <a:rPr lang="de-DE" sz="1400" dirty="0"/>
              <a:t> BY 2, 2012, S. 35)</a:t>
            </a:r>
          </a:p>
          <a:p>
            <a:pPr marL="0" indent="0" algn="ctr">
              <a:buNone/>
              <a:defRPr/>
            </a:pPr>
            <a:endParaRPr lang="de-DE" b="1" dirty="0"/>
          </a:p>
          <a:p>
            <a:pPr marL="0" indent="0" algn="ctr">
              <a:buNone/>
              <a:defRPr/>
            </a:pPr>
            <a:r>
              <a:rPr lang="de-DE" b="1" dirty="0"/>
              <a:t>Wissen – Anwenden – Können</a:t>
            </a:r>
            <a:endParaRPr lang="de-DE" dirty="0"/>
          </a:p>
          <a:p>
            <a:pPr marL="0" indent="0" algn="ctr">
              <a:buNone/>
              <a:defRPr/>
            </a:pPr>
            <a:endParaRPr lang="de-DE" b="1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28.11.2022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Thomas Gottfried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421A12-CB4D-4A17-9000-06B7E691AA44}" type="slidenum">
              <a:rPr lang="de-DE"/>
              <a:t>9</a:t>
            </a:fld>
            <a:endParaRPr lang="de-DE"/>
          </a:p>
        </p:txBody>
      </p:sp>
      <p:sp>
        <p:nvSpPr>
          <p:cNvPr id="8" name="Pfeil nach rechts 6">
            <a:extLst>
              <a:ext uri="{FF2B5EF4-FFF2-40B4-BE49-F238E27FC236}">
                <a16:creationId xmlns:a16="http://schemas.microsoft.com/office/drawing/2014/main" id="{6C561CE3-ABE0-44F7-B306-2F450062B537}"/>
              </a:ext>
            </a:extLst>
          </p:cNvPr>
          <p:cNvSpPr/>
          <p:nvPr/>
        </p:nvSpPr>
        <p:spPr bwMode="auto">
          <a:xfrm>
            <a:off x="2594273" y="4969866"/>
            <a:ext cx="541338" cy="3600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694D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2400" b="0" i="0" u="none" strike="noStrike" cap="none">
              <a:ln>
                <a:noFill/>
              </a:ln>
              <a:solidFill>
                <a:srgbClr val="808080"/>
              </a:solidFill>
              <a:latin typeface="Univers 55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ere Präsentation">
      <a:majorFont>
        <a:latin typeface="Univers LT Std 55"/>
        <a:ea typeface="Arial"/>
        <a:cs typeface="Arial"/>
      </a:majorFont>
      <a:minorFont>
        <a:latin typeface="Univers LT Std 55"/>
        <a:ea typeface="Arial"/>
        <a:cs typeface="Arial"/>
      </a:minorFont>
    </a:fontScheme>
    <a:fmtScheme name="Larissa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>
        <a:xfrm>
          <a:off x="0" y="0"/>
          <a:ext cx="1" cy="1"/>
        </a:xfrm>
        <a:prstGeom prst="rect">
          <a:avLst/>
        </a:pr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/>
      <a:lstStyle/>
    </a:spDef>
    <a:lnDef>
      <a:spPr bwMode="auto">
        <a:xfrm>
          <a:off x="0" y="0"/>
          <a:ext cx="1" cy="1"/>
        </a:xfrm>
        <a:prstGeom prst="rect">
          <a:avLst/>
        </a:pr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/>
      <a:lstStyle/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749</Words>
  <Application>Microsoft Office PowerPoint</Application>
  <DocSecurity>0</DocSecurity>
  <PresentationFormat>Benutzerdefiniert</PresentationFormat>
  <Paragraphs>123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9" baseType="lpstr">
      <vt:lpstr>Arial</vt:lpstr>
      <vt:lpstr>Calibri</vt:lpstr>
      <vt:lpstr>Courier New</vt:lpstr>
      <vt:lpstr>Univers 55</vt:lpstr>
      <vt:lpstr>Univers LT Std 55</vt:lpstr>
      <vt:lpstr>Wingdings</vt:lpstr>
      <vt:lpstr>Leere Präsentation</vt:lpstr>
      <vt:lpstr>PowerPoint-Präsentation</vt:lpstr>
      <vt:lpstr>GLIEDERUNG</vt:lpstr>
      <vt:lpstr>(1) Die verfassungsrechtliche Wertebasis des       kompetenzorientierten LehrplanPLUS</vt:lpstr>
      <vt:lpstr>(2) Die bildungstheoretische Tradition</vt:lpstr>
      <vt:lpstr>(3) Das integrative Bildungskonzept von LehrplanPLUS</vt:lpstr>
      <vt:lpstr>(3) Das integrative Bildungskonzept von LehrplanPLUS</vt:lpstr>
      <vt:lpstr>(3) Das integrative Bildungskonzept von LehrplanPLUS</vt:lpstr>
      <vt:lpstr>(3) Das integrative Bildungskonzept von LehrplanPLUS</vt:lpstr>
      <vt:lpstr>(4) Kompetenzorientiertes Unterrichten</vt:lpstr>
      <vt:lpstr>(4) Kompetenzortientiertes Unterrichten:        Der Kompetenz-Begriff von LehrplanPLUS</vt:lpstr>
      <vt:lpstr> (5) Der Mehrwert des kompetenzorientierten LehrplanPLUS       für werteorientierte Persönlichkeitsbildung der SuS </vt:lpstr>
      <vt:lpstr>(6) Zusammenfassung</vt:lpstr>
    </vt:vector>
  </TitlesOfParts>
  <Manager/>
  <Company>Skill GmbH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Winkel und Fläche Proportion</dc:title>
  <dc:subject/>
  <dc:creator>Pelger, Gregor (StMUK)</dc:creator>
  <cp:keywords/>
  <dc:description/>
  <cp:lastModifiedBy>Wenzl, Anna</cp:lastModifiedBy>
  <cp:revision>59</cp:revision>
  <dcterms:modified xsi:type="dcterms:W3CDTF">2023-01-27T08:27:08Z</dcterms:modified>
  <cp:category/>
  <dc:identifier/>
  <cp:contentStatus/>
  <dc:language/>
  <cp:version/>
</cp:coreProperties>
</file>