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1525250" cy="6483350"/>
  <p:notesSz cx="11525250" cy="6483350"/>
  <p:defaultTextStyle>
    <a:defPPr>
      <a:defRPr lang="de-DE"/>
    </a:defPPr>
    <a:lvl1pPr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 sz="2400">
        <a:solidFill>
          <a:schemeClr val="tx1"/>
        </a:solidFill>
        <a:latin typeface="Univers 55"/>
        <a:ea typeface="+mn-ea"/>
        <a:cs typeface="+mn-cs"/>
      </a:defRPr>
    </a:lvl5pPr>
    <a:lvl6pPr marL="2286000" algn="l" defTabSz="914400">
      <a:defRPr sz="2400">
        <a:solidFill>
          <a:schemeClr val="tx1"/>
        </a:solidFill>
        <a:latin typeface="Univers 55"/>
        <a:ea typeface="+mn-ea"/>
        <a:cs typeface="+mn-cs"/>
      </a:defRPr>
    </a:lvl6pPr>
    <a:lvl7pPr marL="2743200" algn="l" defTabSz="914400">
      <a:defRPr sz="2400">
        <a:solidFill>
          <a:schemeClr val="tx1"/>
        </a:solidFill>
        <a:latin typeface="Univers 55"/>
        <a:ea typeface="+mn-ea"/>
        <a:cs typeface="+mn-cs"/>
      </a:defRPr>
    </a:lvl7pPr>
    <a:lvl8pPr marL="3200400" algn="l" defTabSz="914400">
      <a:defRPr sz="2400">
        <a:solidFill>
          <a:schemeClr val="tx1"/>
        </a:solidFill>
        <a:latin typeface="Univers 55"/>
        <a:ea typeface="+mn-ea"/>
        <a:cs typeface="+mn-cs"/>
      </a:defRPr>
    </a:lvl8pPr>
    <a:lvl9pPr marL="3657600" algn="l" defTabSz="914400">
      <a:defRPr sz="2400">
        <a:solidFill>
          <a:schemeClr val="tx1"/>
        </a:solidFill>
        <a:latin typeface="Univers 55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47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weiß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e 22"/>
          <p:cNvSpPr>
            <a:spLocks noChangeShapeType="1"/>
          </p:cNvSpPr>
          <p:nvPr userDrawn="1"/>
        </p:nvSpPr>
        <p:spPr bwMode="auto">
          <a:xfrm flipH="1" flipV="1">
            <a:off x="-18895" y="1081435"/>
            <a:ext cx="10029992" cy="0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sp>
        <p:nvSpPr>
          <p:cNvPr id="5" name="Line 23"/>
          <p:cNvSpPr>
            <a:spLocks noChangeShapeType="1"/>
          </p:cNvSpPr>
          <p:nvPr userDrawn="1"/>
        </p:nvSpPr>
        <p:spPr bwMode="auto">
          <a:xfrm flipH="1">
            <a:off x="10011089" y="1081435"/>
            <a:ext cx="8" cy="5405967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003024" y="6248000"/>
            <a:ext cx="359944" cy="18455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fld id="{4C117DA2-94A5-4CBC-AA6B-B95790DF59C0}" type="slidenum">
              <a:rPr lang="de-DE"/>
              <a:t>‹Nr.›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410699" y="-2345"/>
            <a:ext cx="5112565" cy="1081845"/>
          </a:xfrm>
          <a:prstGeom prst="rect">
            <a:avLst/>
          </a:prstGeom>
        </p:spPr>
      </p:pic>
      <p:sp>
        <p:nvSpPr>
          <p:cNvPr id="11" name="Inhaltsplatzhalter 18"/>
          <p:cNvSpPr>
            <a:spLocks noGrp="1"/>
          </p:cNvSpPr>
          <p:nvPr>
            <p:ph sz="quarter" idx="14" hasCustomPrompt="1"/>
          </p:nvPr>
        </p:nvSpPr>
        <p:spPr bwMode="auto">
          <a:xfrm>
            <a:off x="650136" y="3817742"/>
            <a:ext cx="8712832" cy="1018509"/>
          </a:xfrm>
        </p:spPr>
        <p:txBody>
          <a:bodyPr/>
          <a:lstStyle>
            <a:lvl1pPr marL="0" indent="0" algn="ctr">
              <a:buNone/>
              <a:defRPr sz="5000">
                <a:solidFill>
                  <a:srgbClr val="008FCF"/>
                </a:solidFill>
              </a:defRPr>
            </a:lvl1pPr>
            <a:lvl2pPr marL="381000" indent="0" algn="ctr">
              <a:buNone/>
              <a:defRPr sz="5000">
                <a:solidFill>
                  <a:schemeClr val="bg1"/>
                </a:solidFill>
              </a:defRPr>
            </a:lvl2pPr>
            <a:lvl3pPr marL="762000" indent="0" algn="ctr">
              <a:buNone/>
              <a:defRPr sz="5000">
                <a:solidFill>
                  <a:schemeClr val="bg1"/>
                </a:solidFill>
              </a:defRPr>
            </a:lvl3pPr>
            <a:lvl4pPr marL="1143000" indent="0" algn="ctr">
              <a:buNone/>
              <a:defRPr sz="5000">
                <a:solidFill>
                  <a:schemeClr val="bg1"/>
                </a:solidFill>
              </a:defRPr>
            </a:lvl4pPr>
            <a:lvl5pPr marL="1428750" indent="0" algn="ctr">
              <a:buNone/>
              <a:defRPr sz="5000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de-DE"/>
              <a:t>Titel</a:t>
            </a:r>
            <a:endParaRPr/>
          </a:p>
        </p:txBody>
      </p:sp>
      <p:sp>
        <p:nvSpPr>
          <p:cNvPr id="12" name="Inhaltsplatzhalter 18"/>
          <p:cNvSpPr>
            <a:spLocks noGrp="1"/>
          </p:cNvSpPr>
          <p:nvPr>
            <p:ph sz="quarter" idx="15" hasCustomPrompt="1"/>
          </p:nvPr>
        </p:nvSpPr>
        <p:spPr bwMode="auto">
          <a:xfrm>
            <a:off x="650136" y="4969867"/>
            <a:ext cx="8712832" cy="1007557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2"/>
                </a:solidFill>
              </a:defRPr>
            </a:lvl1pPr>
            <a:lvl2pPr marL="381000" indent="0" algn="ctr">
              <a:buNone/>
              <a:defRPr sz="5000">
                <a:solidFill>
                  <a:schemeClr val="bg1"/>
                </a:solidFill>
              </a:defRPr>
            </a:lvl2pPr>
            <a:lvl3pPr marL="762000" indent="0" algn="ctr">
              <a:buNone/>
              <a:defRPr sz="5000">
                <a:solidFill>
                  <a:schemeClr val="bg1"/>
                </a:solidFill>
              </a:defRPr>
            </a:lvl3pPr>
            <a:lvl4pPr marL="1143000" indent="0" algn="ctr">
              <a:buNone/>
              <a:defRPr sz="5000">
                <a:solidFill>
                  <a:schemeClr val="bg1"/>
                </a:solidFill>
              </a:defRPr>
            </a:lvl4pPr>
            <a:lvl5pPr marL="1428750" indent="0" algn="ctr">
              <a:buNone/>
              <a:defRPr sz="5000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de-DE"/>
              <a:t>Untertitel</a:t>
            </a:r>
            <a:endParaRPr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282346" y="221239"/>
            <a:ext cx="2959999" cy="7200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2882417" y="1382226"/>
            <a:ext cx="4248360" cy="1759715"/>
          </a:xfrm>
          <a:prstGeom prst="rect">
            <a:avLst/>
          </a:prstGeom>
        </p:spPr>
      </p:pic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136" y="6242876"/>
            <a:ext cx="770146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Datum</a:t>
            </a: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14153" y="6240454"/>
            <a:ext cx="7437656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95905" y="6195294"/>
            <a:ext cx="3167062" cy="237256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>
              <a:defRPr/>
            </a:pPr>
            <a:r>
              <a:rPr lang="de-DE"/>
              <a:t>Referenten</a:t>
            </a:r>
            <a:endParaRPr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49096" y="6195294"/>
            <a:ext cx="3167062" cy="237256"/>
          </a:xfrm>
        </p:spPr>
        <p:txBody>
          <a:bodyPr/>
          <a:lstStyle>
            <a:lvl1pPr marL="0" indent="0" algn="l">
              <a:buNone/>
              <a:defRPr sz="1600"/>
            </a:lvl1pPr>
          </a:lstStyle>
          <a:p>
            <a:pPr lvl="0">
              <a:defRPr/>
            </a:pPr>
            <a:r>
              <a:rPr lang="de-DE"/>
              <a:t>Datum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_Winkel klei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Inhalt Winkel klein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77847" y="1945531"/>
            <a:ext cx="9260280" cy="4077444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882305" y="6239016"/>
            <a:ext cx="6061779" cy="19209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045723" y="6239016"/>
            <a:ext cx="692404" cy="19209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21A12-CB4D-4A17-9000-06B7E691AA44}" type="slidenum">
              <a:rPr lang="de-DE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18009" y="153698"/>
            <a:ext cx="576064" cy="6133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477845" y="1946275"/>
            <a:ext cx="4385925" cy="40766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5330576" y="1946275"/>
            <a:ext cx="4407551" cy="40766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045723" y="6239014"/>
            <a:ext cx="692404" cy="19209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3235-02AC-4F63-9B5D-E2ADA16726E3}" type="slidenum">
              <a:rPr lang="de-DE"/>
              <a:t>‹Nr.›</a:t>
            </a:fld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 mit Text 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505922" y="1729507"/>
            <a:ext cx="5232206" cy="42484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477846" y="1729507"/>
            <a:ext cx="3890443" cy="424847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68E7C-0562-481D-9F1A-B044B51B7ED4}" type="slidenum">
              <a:rPr lang="de-DE"/>
              <a:t>‹Nr.›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8797-9EC7-41D9-B480-D5988FDDC10A}" type="slidenum">
              <a:rPr lang="de-DE"/>
              <a:t>‹Nr.›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 bwMode="auto">
          <a:xfrm>
            <a:off x="481035" y="1153444"/>
            <a:ext cx="9257092" cy="50405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DFAC-B2A9-4650-8BF7-DA36584C609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1035" y="1153447"/>
            <a:ext cx="9276148" cy="6480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47" y="2017539"/>
            <a:ext cx="9260280" cy="40054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39870" y="6248000"/>
            <a:ext cx="770146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Datum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74411" y="6239016"/>
            <a:ext cx="6069674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5724" y="6239014"/>
            <a:ext cx="696588" cy="1920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863599">
              <a:defRPr sz="1200">
                <a:solidFill>
                  <a:srgbClr val="808080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fld id="{94900CFE-B0B5-48BE-9E60-F4D540C8CCB9}" type="slidenum">
              <a:rPr lang="de-DE"/>
              <a:t>‹Nr.›</a:t>
            </a:fld>
            <a:endParaRPr lang="de-DE"/>
          </a:p>
        </p:txBody>
      </p:sp>
      <p:sp>
        <p:nvSpPr>
          <p:cNvPr id="1031" name="Line 11"/>
          <p:cNvSpPr>
            <a:spLocks noChangeShapeType="1"/>
          </p:cNvSpPr>
          <p:nvPr userDrawn="1"/>
        </p:nvSpPr>
        <p:spPr bwMode="auto">
          <a:xfrm flipH="1">
            <a:off x="-36156" y="893634"/>
            <a:ext cx="10371137" cy="0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10334981" y="893633"/>
            <a:ext cx="0" cy="5589717"/>
          </a:xfrm>
          <a:prstGeom prst="line">
            <a:avLst/>
          </a:prstGeom>
          <a:noFill/>
          <a:ln w="6350">
            <a:solidFill>
              <a:srgbClr val="4198C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240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8"/>
          <a:stretch/>
        </p:blipFill>
        <p:spPr bwMode="auto">
          <a:xfrm>
            <a:off x="7741985" y="1315"/>
            <a:ext cx="3786315" cy="89231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9"/>
          <a:stretch/>
        </p:blipFill>
        <p:spPr bwMode="auto">
          <a:xfrm>
            <a:off x="218009" y="153698"/>
            <a:ext cx="576064" cy="613353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>
            <a:off x="477560" y="6068126"/>
            <a:ext cx="897628" cy="3719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l" defTabSz="863599">
        <a:spcBef>
          <a:spcPts val="0"/>
        </a:spcBef>
        <a:spcAft>
          <a:spcPts val="0"/>
        </a:spcAft>
        <a:defRPr sz="3000">
          <a:solidFill>
            <a:srgbClr val="3694D0"/>
          </a:solidFill>
          <a:latin typeface="Calibri"/>
          <a:ea typeface="+mj-ea"/>
          <a:cs typeface="Calibri"/>
        </a:defRPr>
      </a:lvl1pPr>
      <a:lvl2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2pPr>
      <a:lvl3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3pPr>
      <a:lvl4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4pPr>
      <a:lvl5pPr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5pPr>
      <a:lvl6pPr marL="4572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6pPr>
      <a:lvl7pPr marL="9144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7pPr>
      <a:lvl8pPr marL="13716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8pPr>
      <a:lvl9pPr marL="1828800" algn="l" defTabSz="863599">
        <a:spcBef>
          <a:spcPts val="0"/>
        </a:spcBef>
        <a:spcAft>
          <a:spcPts val="0"/>
        </a:spcAft>
        <a:defRPr sz="2700">
          <a:solidFill>
            <a:srgbClr val="3694D0"/>
          </a:solidFill>
          <a:latin typeface="Univers LT Std 55"/>
        </a:defRPr>
      </a:lvl9pPr>
    </p:titleStyle>
    <p:bodyStyle>
      <a:lvl1pPr marL="271463" indent="-271463" algn="l" defTabSz="863599">
        <a:spcBef>
          <a:spcPts val="0"/>
        </a:spcBef>
        <a:spcAft>
          <a:spcPts val="0"/>
        </a:spcAft>
        <a:buSzPct val="65000"/>
        <a:buFont typeface="Wingdings"/>
        <a:buChar char="l"/>
        <a:defRPr sz="2400">
          <a:solidFill>
            <a:srgbClr val="808080"/>
          </a:solidFill>
          <a:latin typeface="Calibri"/>
          <a:ea typeface="+mn-ea"/>
          <a:cs typeface="Calibri"/>
        </a:defRPr>
      </a:lvl1pPr>
      <a:lvl2pPr marL="627063" indent="-246063" algn="l" defTabSz="863599">
        <a:spcBef>
          <a:spcPts val="0"/>
        </a:spcBef>
        <a:spcAft>
          <a:spcPts val="0"/>
        </a:spcAft>
        <a:buChar char="–"/>
        <a:defRPr sz="2000">
          <a:solidFill>
            <a:srgbClr val="808080"/>
          </a:solidFill>
          <a:latin typeface="Calibri"/>
          <a:cs typeface="Calibri"/>
        </a:defRPr>
      </a:lvl2pPr>
      <a:lvl3pPr marL="987425" indent="-225425" algn="l" defTabSz="863599">
        <a:spcBef>
          <a:spcPts val="0"/>
        </a:spcBef>
        <a:spcAft>
          <a:spcPts val="0"/>
        </a:spcAft>
        <a:buFont typeface="Wingdings"/>
        <a:buChar char="§"/>
        <a:defRPr sz="2000">
          <a:solidFill>
            <a:srgbClr val="808080"/>
          </a:solidFill>
          <a:latin typeface="Calibri"/>
          <a:cs typeface="Calibri"/>
        </a:defRPr>
      </a:lvl3pPr>
      <a:lvl4pPr marL="1343025" indent="-200025" algn="l" defTabSz="863599">
        <a:spcBef>
          <a:spcPts val="0"/>
        </a:spcBef>
        <a:spcAft>
          <a:spcPts val="0"/>
        </a:spcAft>
        <a:buFont typeface="Courier New"/>
        <a:buChar char="o"/>
        <a:defRPr sz="2000">
          <a:solidFill>
            <a:srgbClr val="808080"/>
          </a:solidFill>
          <a:latin typeface="Calibri"/>
          <a:cs typeface="Calibri"/>
        </a:defRPr>
      </a:lvl4pPr>
      <a:lvl5pPr marL="1614488" indent="-185738" algn="l" defTabSz="863599">
        <a:spcBef>
          <a:spcPts val="0"/>
        </a:spcBef>
        <a:spcAft>
          <a:spcPts val="0"/>
        </a:spcAft>
        <a:buFont typeface="Arial"/>
        <a:buChar char="•"/>
        <a:defRPr sz="2000">
          <a:solidFill>
            <a:srgbClr val="808080"/>
          </a:solidFill>
          <a:latin typeface="Calibri"/>
          <a:cs typeface="Calibri"/>
        </a:defRPr>
      </a:lvl5pPr>
      <a:lvl6pPr marL="19812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6pPr>
      <a:lvl7pPr marL="24384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7pPr>
      <a:lvl8pPr marL="28956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8pPr>
      <a:lvl9pPr marL="3352800" indent="-95250" algn="l" defTabSz="863599">
        <a:spcBef>
          <a:spcPts val="0"/>
        </a:spcBef>
        <a:spcAft>
          <a:spcPts val="0"/>
        </a:spcAft>
        <a:buChar char="»"/>
        <a:defRPr sz="1700">
          <a:solidFill>
            <a:srgbClr val="808080"/>
          </a:solidFill>
          <a:latin typeface="+mn-lt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4"/>
          </p:nvPr>
        </p:nvSpPr>
        <p:spPr bwMode="auto">
          <a:xfrm>
            <a:off x="722065" y="3673723"/>
            <a:ext cx="8712832" cy="1018509"/>
          </a:xfrm>
        </p:spPr>
        <p:txBody>
          <a:bodyPr/>
          <a:lstStyle/>
          <a:p>
            <a:pPr>
              <a:defRPr/>
            </a:pPr>
            <a:r>
              <a:rPr lang="de-DE" dirty="0"/>
              <a:t>Werteorientiert unterrichten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5"/>
          </p:nvPr>
        </p:nvSpPr>
        <p:spPr bwMode="auto">
          <a:xfrm>
            <a:off x="146001" y="4537819"/>
            <a:ext cx="9721080" cy="1368152"/>
          </a:xfrm>
        </p:spPr>
        <p:txBody>
          <a:bodyPr/>
          <a:lstStyle/>
          <a:p>
            <a:pPr lvl="0">
              <a:defRPr/>
            </a:pPr>
            <a:r>
              <a:rPr lang="de-DE" sz="2400" b="1" dirty="0">
                <a:solidFill>
                  <a:srgbClr val="808080"/>
                </a:solidFill>
              </a:rPr>
              <a:t>Erziehungswissenschaftliches Basismodul</a:t>
            </a:r>
            <a:br>
              <a:rPr lang="de-DE" sz="2400" b="1" dirty="0">
                <a:solidFill>
                  <a:srgbClr val="808080"/>
                </a:solidFill>
              </a:rPr>
            </a:br>
            <a:r>
              <a:rPr lang="de-DE" sz="2400" b="1" dirty="0">
                <a:solidFill>
                  <a:srgbClr val="808080"/>
                </a:solidFill>
              </a:rPr>
              <a:t>„Schulische Wertebildung – Fundament für Individuum und Gesellschaft“: Theoretische Grundlagen</a:t>
            </a:r>
            <a:endParaRPr lang="de-DE" sz="2400" dirty="0">
              <a:solidFill>
                <a:srgbClr val="80808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 bwMode="auto">
          <a:xfrm>
            <a:off x="649096" y="6195294"/>
            <a:ext cx="3167062" cy="237256"/>
          </a:xfrm>
        </p:spPr>
        <p:txBody>
          <a:bodyPr/>
          <a:lstStyle/>
          <a:p>
            <a:pPr>
              <a:defRPr/>
            </a:pPr>
            <a:r>
              <a:rPr lang="de-DE" dirty="0"/>
              <a:t>28.11.2022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(2) Theorien des Moralerwerbs:</a:t>
            </a:r>
            <a:br>
              <a:rPr lang="de-DE" dirty="0"/>
            </a:br>
            <a:r>
              <a:rPr lang="de-DE" dirty="0"/>
              <a:t>      Kognitiv-entwicklungsorientierte Theorien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2161555"/>
            <a:ext cx="8728030" cy="386142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Kognitiv-strukturelle Entwicklungskomponente als Bestandteil jeder Moralentwicklung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generalisierte motivationale Basis von Moralität; Anerkennung, Kompetenz, Selbstwertgefühl, Selbstverwirklichung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Moralische Normen und Prinzipien als Ergebnis sozialer Interaktion </a:t>
            </a:r>
            <a:r>
              <a:rPr lang="de-DE" dirty="0">
                <a:sym typeface="Wingdings" panose="05000000000000000000" pitchFamily="2" charset="2"/>
              </a:rPr>
              <a:t>&gt; </a:t>
            </a:r>
            <a:r>
              <a:rPr lang="de-DE" dirty="0"/>
              <a:t>größerer Einfluss kognitiver und sozialer Anregung als von Disziplinierung, Belohnung und Bestrafung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10</a:t>
            </a:fld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(2) Theorien des Moralerwerbs: Theorien des sozialen Lernens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Moralentwicklung in Konformität mit moralischen Regeln auf der affektiven und der Verhaltensebene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Grundmotivation von Moralität: Befriedigung biologischer Bedürfnisse; soziale Belohnung; Vermeidung sozialer Bestrafung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Kulturabhängigkeit der Moralentwicklung; Erwerb moralischer Normen durch Internalisierung vorgegebener Regeln &gt; Belohnung; Bestrafung; Modellernen</a:t>
            </a:r>
            <a:endParaRPr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11</a:t>
            </a:fld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(3) Modelle der Werteerziehung: Materiale Werteerziehung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basiert auf Ansätzen sozialen Lernens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Erziehung zu bestimmten Wertüberzeugungen, Normen und Tugenden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Förderung erstrebenswerter Persönlichkeitsmerkmale und Abbau schlechter Verhaltensgewohnheiten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Kritik: Gefahr Indoktrination und Dogmatismus</a:t>
            </a:r>
            <a:endParaRPr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12</a:t>
            </a:fld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(3) Modelle der Werteerziehung: Formale Werteerziehung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basiert auf Grundannahmen der kognitiv-entwicklungsorientierten Theorien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Förderung der Entscheidungsfähigkeit des Individuums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Entwicklung der moralischen Urteilsfähigkeit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Kritik: Gefahr von mangelnder Lebensrelevanz</a:t>
            </a:r>
            <a:endParaRPr dirty="0"/>
          </a:p>
          <a:p>
            <a:pPr marL="0" indent="0">
              <a:buNone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13</a:t>
            </a:fld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(3) Modelle der Werteerziehung: </a:t>
            </a:r>
            <a:br>
              <a:rPr lang="de-DE" dirty="0"/>
            </a:br>
            <a:r>
              <a:rPr lang="de-DE" dirty="0"/>
              <a:t>      Romantische Erziehungsphilosophie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Ausgangspunkt: natürliche Selbstbildung der Werte im Reifeprozess des Kindes</a:t>
            </a:r>
            <a:endParaRPr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Aufgabe der Erziehung: Unterstützung des Kindes im Prozess, zu sich selbst zu kommen</a:t>
            </a:r>
            <a:endParaRPr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Kreativität und Freiheit als Angelpunkte</a:t>
            </a:r>
            <a:endParaRPr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Beispiel: Montessori-Pädagogik: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„Nicht das Kind soll sich der Umgebung anpassen, sondern die Umgebung dem Kind.“</a:t>
            </a:r>
            <a:endParaRPr sz="2000" dirty="0"/>
          </a:p>
          <a:p>
            <a:pPr marL="0" indent="0">
              <a:spcBef>
                <a:spcPts val="600"/>
              </a:spcBef>
              <a:buNone/>
              <a:defRPr/>
            </a:pPr>
            <a:endParaRPr lang="de-DE" sz="5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Positiv: </a:t>
            </a:r>
            <a:r>
              <a:rPr lang="de-DE" b="1" i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Berücksichtigung der Individualität des Kindes</a:t>
            </a:r>
            <a:endParaRPr dirty="0"/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Problem: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Marginalisierung der Werteerziehung als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Begleiterschei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-		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nung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des Reifeprozesses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14</a:t>
            </a:fld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(3) Modelle der Werteerziehung:</a:t>
            </a:r>
            <a:br>
              <a:rPr lang="de-DE" dirty="0"/>
            </a:br>
            <a:r>
              <a:rPr lang="de-DE" dirty="0"/>
              <a:t>      Technologischer Erziehungsansatz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Ausgangspunkt: Lehrbarkeit der Werte</a:t>
            </a:r>
            <a:endParaRPr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Aufgabe der Erziehung: Übermittlung konkreter Werte, Tradierung gesellschaftlicher Normen und Regeln</a:t>
            </a:r>
            <a:endParaRPr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Erziehung zu vorbestimmten, erwünschten Werte (z. B. Art. 131 BV) als Bildungsziele</a:t>
            </a:r>
            <a:endParaRPr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Moral = Einhaltung bestimmter Normen und Erfüllung sozialer Erwartungen</a:t>
            </a:r>
            <a:endParaRPr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Methodik: Instruktion; Lernen am Vorbild; Verstärkung, Übung</a:t>
            </a:r>
            <a:endParaRPr dirty="0"/>
          </a:p>
          <a:p>
            <a:pPr marL="0" indent="0" defTabSz="852488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Positiv: 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Vorgabe klarer Inhalte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Problem: 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Vernachlässigung moralischer Urteilsfähigkeit und 			Selbstreflexion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15</a:t>
            </a:fld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(3) Modelle der Werteerziehung:</a:t>
            </a:r>
            <a:br>
              <a:rPr lang="de-DE" dirty="0"/>
            </a:br>
            <a:r>
              <a:rPr lang="de-DE" dirty="0"/>
              <a:t>      Progressiver Ansatz der Moralerziehung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9145016" cy="40774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Ausgangspunkt: konstruktivistisches Paradigma der Lerntheorie</a:t>
            </a:r>
            <a:endParaRPr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Aufgabe der Erziehung: Lösen konkreter ethischer Konflikte zum Erwerb immer höherer moralischer Urteilsfähigkeit; Fähigkeit zum immer komplexeren moralischen Denken</a:t>
            </a:r>
            <a:endParaRPr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Zentrum: Prinzip der Gerechtigkeit; zunehmende Fähigkeit, moralische Rechte und Pflichten zu erkennen, um Wertkonflikte lösen zu können</a:t>
            </a:r>
            <a:endParaRPr dirty="0"/>
          </a:p>
          <a:p>
            <a:pPr marL="0" indent="0">
              <a:buNone/>
              <a:defRPr/>
            </a:pPr>
            <a:endParaRPr lang="de-DE" sz="1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Positiv: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	Moralerziehung als autonome Konstruktion des 				Individuums; Erziehung zur Mündigkeit</a:t>
            </a:r>
            <a:endParaRPr dirty="0"/>
          </a:p>
          <a:p>
            <a:pPr marL="0" indent="0">
              <a:buNone/>
              <a:defRPr/>
            </a:pPr>
            <a:r>
              <a:rPr lang="de-DE" i="1" dirty="0">
                <a:solidFill>
                  <a:schemeClr val="bg1">
                    <a:lumMod val="50000"/>
                  </a:schemeClr>
                </a:solidFill>
              </a:rPr>
              <a:t>Problem: 	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einseitige Ausrichtung an argumentativen und kognitiven 		Fähigkeiten; Vernachlässigung emotional bedeutsamer 			Erfahrungen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16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GLIEDERUNG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de-DE" dirty="0"/>
              <a:t>(1) Entwicklungspsychologische Aspekte</a:t>
            </a:r>
            <a:endParaRPr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dirty="0"/>
              <a:t>(2) Theorien des Moralerwerbs</a:t>
            </a:r>
            <a:endParaRPr dirty="0"/>
          </a:p>
          <a:p>
            <a:pPr lvl="2">
              <a:lnSpc>
                <a:spcPct val="80000"/>
              </a:lnSpc>
              <a:buFont typeface="Wingdings"/>
              <a:buChar char="ü"/>
              <a:defRPr/>
            </a:pPr>
            <a:endParaRPr lang="de-DE" sz="24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de-DE" dirty="0"/>
              <a:t>(3) Modelle der Werterziehung</a:t>
            </a:r>
            <a:endParaRPr dirty="0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B1C19BB-2202-4513-8DE5-F6DFE714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41FE8C1-FE39-47FC-B2DD-D565841F7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2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(1) Entwicklungspsychologische Aspekte:</a:t>
            </a:r>
            <a:br>
              <a:rPr lang="de-DE" dirty="0"/>
            </a:br>
            <a:r>
              <a:rPr lang="de-DE" dirty="0"/>
              <a:t>      Eriksons Stufenmodell der psychosozialen Entwicklung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lnSpc>
                <a:spcPct val="80000"/>
              </a:lnSpc>
              <a:buFont typeface="Wingdings"/>
              <a:buChar char="Ø"/>
              <a:defRPr/>
            </a:pPr>
            <a:endParaRPr lang="de-DE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/>
              <a:t>Entwicklung als Weg zur Identität</a:t>
            </a:r>
            <a:endParaRPr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/>
              <a:t>Entwicklung als lebenslanger Prozess</a:t>
            </a:r>
            <a:endParaRPr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/>
              <a:t>Stufenfolge der Identitätsentstehung als Folge von aufeinander aufbauenden </a:t>
            </a:r>
            <a:r>
              <a:rPr lang="de-DE" dirty="0" err="1"/>
              <a:t>Krisenbewältigungen</a:t>
            </a:r>
            <a:endParaRPr lang="de-DE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/>
              <a:t>Herausbildung von Identitätsmerkmalen als Folge der Art und Weise, wie die Krise bewältigt wird</a:t>
            </a:r>
            <a:endParaRPr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3</a:t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(1) Entwicklungspsychologische Aspekte:</a:t>
            </a:r>
            <a:br>
              <a:rPr lang="de-DE"/>
            </a:br>
            <a:r>
              <a:rPr lang="de-DE"/>
              <a:t>      Eriksons Stufenmodell der psychosozialen Entwicklung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lnSpc>
                <a:spcPct val="80000"/>
              </a:lnSpc>
              <a:buFont typeface="Wingdings"/>
              <a:buChar char="Ø"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b="1" dirty="0"/>
              <a:t>Stufe 1:</a:t>
            </a:r>
            <a:r>
              <a:rPr lang="de-DE" dirty="0"/>
              <a:t>      Ur-Vertrauen vs. Ur-Misstrauen </a:t>
            </a:r>
            <a:br>
              <a:rPr lang="de-DE" dirty="0"/>
            </a:br>
            <a:r>
              <a:rPr lang="de-DE" dirty="0"/>
              <a:t>	       (1. Lebensjahr)</a:t>
            </a:r>
            <a:endParaRPr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b="1" dirty="0"/>
              <a:t>Stufe 2:</a:t>
            </a:r>
            <a:r>
              <a:rPr lang="de-DE" dirty="0"/>
              <a:t>      Autonomie vs. Scham und Zweifel </a:t>
            </a:r>
            <a:br>
              <a:rPr lang="de-DE" dirty="0"/>
            </a:br>
            <a:r>
              <a:rPr lang="de-DE" dirty="0"/>
              <a:t>                    (1. bis 3. Lebensjahr)</a:t>
            </a:r>
            <a:endParaRPr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b="1" dirty="0"/>
              <a:t>Stufe 3:      </a:t>
            </a:r>
            <a:r>
              <a:rPr lang="de-DE" dirty="0"/>
              <a:t>Initiative vs. Schuldgefühl </a:t>
            </a:r>
            <a:br>
              <a:rPr lang="de-DE" dirty="0"/>
            </a:br>
            <a:r>
              <a:rPr lang="de-DE" dirty="0"/>
              <a:t>	       (3. bis 5. Lebensjahr)</a:t>
            </a:r>
            <a:endParaRPr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b="1" dirty="0"/>
              <a:t>Stufe 4:      </a:t>
            </a:r>
            <a:r>
              <a:rPr lang="de-DE" dirty="0"/>
              <a:t>Werksinn vs. Minderwertigkeitsgefühl </a:t>
            </a:r>
            <a:br>
              <a:rPr lang="de-DE" dirty="0"/>
            </a:br>
            <a:r>
              <a:rPr lang="de-DE" dirty="0"/>
              <a:t>                    (6. Lebensjahr bis Pubertät)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4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(1) Entwicklungspsychologische Aspekte:</a:t>
            </a:r>
            <a:br>
              <a:rPr lang="de-DE"/>
            </a:br>
            <a:r>
              <a:rPr lang="de-DE"/>
              <a:t>      Eriksons Stufenmodell der psychosozialen Entwicklung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lnSpc>
                <a:spcPct val="80000"/>
              </a:lnSpc>
              <a:buFont typeface="Wingdings"/>
              <a:buChar char="Ø"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b="1" dirty="0"/>
              <a:t>Stufe 5:</a:t>
            </a:r>
            <a:r>
              <a:rPr lang="de-DE" dirty="0"/>
              <a:t> 	Ich-Identität vs. Ich-Identitätsdiffusion </a:t>
            </a:r>
            <a:br>
              <a:rPr lang="de-DE" dirty="0"/>
            </a:br>
            <a:r>
              <a:rPr lang="de-DE" dirty="0"/>
              <a:t>                         (Jugendalter)</a:t>
            </a:r>
            <a:endParaRPr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b="1" dirty="0"/>
              <a:t>Stufe 6:</a:t>
            </a:r>
            <a:r>
              <a:rPr lang="de-DE" dirty="0"/>
              <a:t>           Intimität und Solidarität vs. Isolation </a:t>
            </a:r>
            <a:br>
              <a:rPr lang="de-DE" dirty="0"/>
            </a:br>
            <a:r>
              <a:rPr lang="de-DE" dirty="0"/>
              <a:t>                         (frühes Erwachsenenalter)</a:t>
            </a:r>
            <a:endParaRPr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de-DE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de-DE" b="1" dirty="0"/>
              <a:t>Stufe 7:</a:t>
            </a:r>
            <a:r>
              <a:rPr lang="de-DE" dirty="0"/>
              <a:t>           Generativität vs. Stagnation und</a:t>
            </a:r>
            <a:br>
              <a:rPr lang="de-DE" dirty="0"/>
            </a:br>
            <a:r>
              <a:rPr lang="de-DE" dirty="0"/>
              <a:t>                          Selbstabsorption (Erwachsenenalter)</a:t>
            </a:r>
            <a:endParaRPr dirty="0"/>
          </a:p>
          <a:p>
            <a:pPr marL="0" indent="0">
              <a:lnSpc>
                <a:spcPct val="80000"/>
              </a:lnSpc>
              <a:buNone/>
              <a:defRPr/>
            </a:pPr>
            <a:br>
              <a:rPr lang="de-DE" dirty="0"/>
            </a:br>
            <a:r>
              <a:rPr lang="de-DE" b="1" dirty="0"/>
              <a:t>Stufe 8:</a:t>
            </a:r>
            <a:r>
              <a:rPr lang="de-DE" dirty="0"/>
              <a:t>           Ich-Integrität vs. Verzweiflung </a:t>
            </a:r>
            <a:br>
              <a:rPr lang="de-DE" dirty="0"/>
            </a:br>
            <a:r>
              <a:rPr lang="de-DE" dirty="0"/>
              <a:t>                         (reifes Erwachsenenalter)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5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(1) Entwicklungspsychologische Aspekte:</a:t>
            </a:r>
            <a:br>
              <a:rPr lang="de-DE"/>
            </a:br>
            <a:r>
              <a:rPr lang="de-DE"/>
              <a:t>      Piagets Stadien des moralischen Denkens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2161555"/>
            <a:ext cx="8728030" cy="3861420"/>
          </a:xfrm>
        </p:spPr>
        <p:txBody>
          <a:bodyPr/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/>
              <a:t>Beziehung zwischen Vorstellung von Gerechtigkeit bzw. der Beachtung von Regeln und dem Lebensalter der Kinder</a:t>
            </a:r>
            <a:endParaRPr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de-DE" dirty="0"/>
              <a:t>Einteilung des moralischen Denkens in Stadien:</a:t>
            </a:r>
            <a:endParaRPr dirty="0"/>
          </a:p>
          <a:p>
            <a:pPr marL="0" indent="0" algn="just">
              <a:lnSpc>
                <a:spcPct val="120000"/>
              </a:lnSpc>
              <a:buNone/>
              <a:defRPr/>
            </a:pPr>
            <a:endParaRPr lang="de-DE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b="1" u="sng" dirty="0"/>
              <a:t>Stadium der heteronomen Moral (unter 7-8 Jahren)</a:t>
            </a:r>
            <a:endParaRPr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2000" dirty="0"/>
              <a:t>Kinder nehmen an, dass Regeln unveränderbar sind, Gerechtigkeit und Strafe nur von Autoritäten abhängen und die Handlungsfolgen für die moralische Qualität einer Handlung entscheidend sind.</a:t>
            </a:r>
            <a:endParaRPr lang="de-DE" sz="2000" dirty="0">
              <a:solidFill>
                <a:srgbClr val="0070C0"/>
              </a:solidFill>
            </a:endParaRPr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6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(1) Entwicklungspsychologische Aspekte:</a:t>
            </a:r>
            <a:br>
              <a:rPr lang="de-DE"/>
            </a:br>
            <a:r>
              <a:rPr lang="de-DE"/>
              <a:t>      Piagets Stadien des moralischen Denkens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2161555"/>
            <a:ext cx="8728030" cy="345638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b="1" u="sng" dirty="0"/>
              <a:t>Phase des Übergangs (zwischen 7-8 und 10 Jahren)</a:t>
            </a:r>
            <a:endParaRPr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2000" dirty="0"/>
              <a:t>Kinder erkennen, dass Regeln von einer Gruppe aufgestellt werden und veränderbar sind. Sie legen zunehmend Wert auf Gerechtigkeit und Gleichberechtigung.</a:t>
            </a:r>
            <a:endParaRPr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de-DE" sz="1000" b="1" u="sng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b="1" u="sng" dirty="0"/>
              <a:t>Stadium der autonomen Moral (ab 11-12 Jahren)</a:t>
            </a:r>
            <a:endParaRPr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e-DE" sz="2000" dirty="0"/>
              <a:t>Kinder haben Verständnis, dass Regeln als Produkt sozialer Interaktion veränderbar sind. Sie beurteilen Moral und Strafe unabhängig von Autoritäten und berücksichtigen bei moralischen Entscheidungen die Absicht der handelnden Person.</a:t>
            </a:r>
            <a:endParaRPr lang="de-DE" sz="2000" dirty="0">
              <a:solidFill>
                <a:srgbClr val="0070C0"/>
              </a:solidFill>
            </a:endParaRPr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7</a:t>
            </a:fld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(1) Entwicklungspsychologische Aspekte:</a:t>
            </a:r>
            <a:br>
              <a:rPr lang="de-DE"/>
            </a:br>
            <a:r>
              <a:rPr lang="de-DE"/>
              <a:t>      Kohlbergs Stufen der Moralentwicklung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1945531"/>
            <a:ext cx="8728030" cy="407744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Erweiterung des Ansatzes Piagets</a:t>
            </a:r>
            <a:endParaRPr lang="de-DE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Entwicklung von Dilemma-Geschichten: Ermittlung von Begründungen für die Wahl einer Handlungsmöglichkeit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Entwicklung des moralischen Urteils auf drei Niveaus mit je zwei Moralstufen</a:t>
            </a:r>
          </a:p>
          <a:p>
            <a:pPr marL="0" indent="0">
              <a:buNone/>
              <a:defRPr/>
            </a:pPr>
            <a:endParaRPr sz="1800" dirty="0"/>
          </a:p>
          <a:p>
            <a:pPr marL="0" indent="0">
              <a:buNone/>
              <a:defRPr/>
            </a:pPr>
            <a:r>
              <a:rPr lang="de-DE" b="1" u="sng" dirty="0"/>
              <a:t>Präkonventionelles Niveau des moralischen Urteils</a:t>
            </a:r>
          </a:p>
          <a:p>
            <a:pPr marL="0" indent="0" defTabSz="628650">
              <a:lnSpc>
                <a:spcPct val="150000"/>
              </a:lnSpc>
              <a:buNone/>
              <a:defRPr/>
            </a:pPr>
            <a:r>
              <a:rPr lang="de-DE" i="1" dirty="0"/>
              <a:t>Stufe 1: 	</a:t>
            </a:r>
            <a:r>
              <a:rPr lang="de-DE" dirty="0"/>
              <a:t>Orientierung an Strafe und Gehorsam</a:t>
            </a:r>
          </a:p>
          <a:p>
            <a:pPr marL="0" indent="0">
              <a:lnSpc>
                <a:spcPct val="150000"/>
              </a:lnSpc>
              <a:buNone/>
              <a:tabLst>
                <a:tab pos="1255713" algn="l"/>
              </a:tabLst>
              <a:defRPr/>
            </a:pPr>
            <a:r>
              <a:rPr lang="de-DE" i="1" dirty="0"/>
              <a:t>Stufe 2: 	</a:t>
            </a:r>
            <a:r>
              <a:rPr lang="de-DE" dirty="0"/>
              <a:t>Orientierung an Kosten-Nutzen und Reziprozität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8</a:t>
            </a:fld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(1) Entwicklungspsychologische Aspekte:</a:t>
            </a:r>
            <a:br>
              <a:rPr lang="de-DE"/>
            </a:br>
            <a:r>
              <a:rPr lang="de-DE"/>
              <a:t>      Kohlbergs Stufen der Moralentwicklung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010097" y="2089547"/>
            <a:ext cx="8728030" cy="393342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b="1" u="sng" dirty="0"/>
              <a:t>Konventionelles Niveau des moralischen Urteils</a:t>
            </a:r>
            <a:endParaRPr dirty="0"/>
          </a:p>
          <a:p>
            <a:pPr marL="0" indent="0">
              <a:buNone/>
              <a:tabLst>
                <a:tab pos="1255713" algn="l"/>
              </a:tabLst>
              <a:defRPr/>
            </a:pPr>
            <a:r>
              <a:rPr lang="de-DE" i="1" dirty="0"/>
              <a:t>Stufe 3: 	</a:t>
            </a:r>
            <a:r>
              <a:rPr lang="de-DE" dirty="0"/>
              <a:t>Orientierung an wechselseitigen zwischenmenschlichen 		Erwartungen, Beziehungen und zwischenmenschlicher 		Übereinstimmung („gutes Kind“)</a:t>
            </a:r>
            <a:endParaRPr dirty="0"/>
          </a:p>
          <a:p>
            <a:pPr marL="0" indent="0">
              <a:buNone/>
              <a:tabLst>
                <a:tab pos="1255713" algn="l"/>
              </a:tabLst>
              <a:defRPr/>
            </a:pPr>
            <a:r>
              <a:rPr lang="de-DE" i="1" dirty="0"/>
              <a:t>Stufe 4: 	</a:t>
            </a:r>
            <a:r>
              <a:rPr lang="de-DE" dirty="0"/>
              <a:t>Orientierung am sozialen System und am Gewissen 			(„Recht und Ordnung“)</a:t>
            </a:r>
          </a:p>
          <a:p>
            <a:pPr marL="0" indent="0">
              <a:buNone/>
              <a:defRPr/>
            </a:pPr>
            <a:endParaRPr lang="de-DE" sz="1000" b="1" u="sng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de-DE" b="1" u="sng" dirty="0">
                <a:solidFill>
                  <a:schemeClr val="bg1">
                    <a:lumMod val="50000"/>
                  </a:schemeClr>
                </a:solidFill>
              </a:rPr>
              <a:t>Postkonventionelles Niveau des moralischen Urteils</a:t>
            </a:r>
            <a:endParaRPr dirty="0"/>
          </a:p>
          <a:p>
            <a:pPr marL="0" indent="0">
              <a:buNone/>
              <a:tabLst>
                <a:tab pos="1255713" algn="l"/>
              </a:tabLst>
              <a:defRPr/>
            </a:pPr>
            <a:r>
              <a:rPr lang="de-DE" i="1" dirty="0"/>
              <a:t>Stufe 5: 	</a:t>
            </a:r>
            <a:r>
              <a:rPr lang="de-DE" dirty="0"/>
              <a:t>Orientierung am sozialen Vertrag oder an individuellen 		Rechten</a:t>
            </a:r>
            <a:endParaRPr dirty="0"/>
          </a:p>
          <a:p>
            <a:pPr marL="0" indent="0">
              <a:buNone/>
              <a:tabLst>
                <a:tab pos="1255713" algn="l"/>
              </a:tabLst>
              <a:defRPr/>
            </a:pPr>
            <a:r>
              <a:rPr lang="de-DE" i="1" dirty="0"/>
              <a:t>Stufe 6: 	</a:t>
            </a:r>
            <a:r>
              <a:rPr lang="de-DE" dirty="0"/>
              <a:t>Orientierung an universellen ethischen Prinzipien</a:t>
            </a:r>
            <a:endParaRPr lang="de-DE" dirty="0">
              <a:solidFill>
                <a:schemeClr val="tx1"/>
              </a:solidFill>
            </a:endParaRPr>
          </a:p>
          <a:p>
            <a:pPr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28.11.2022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Thomas Gottfried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9421A12-CB4D-4A17-9000-06B7E691AA44}" type="slidenum">
              <a:rPr lang="de-DE"/>
              <a:t>9</a:t>
            </a:fld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Univers LT Std 55"/>
        <a:ea typeface="Arial"/>
        <a:cs typeface="Arial"/>
      </a:majorFont>
      <a:minorFont>
        <a:latin typeface="Univers LT Std 55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spDef>
    <a:lnDef>
      <a:spPr bwMode="auto">
        <a:xfrm>
          <a:off x="0" y="0"/>
          <a:ext cx="1" cy="1"/>
        </a:xfrm>
        <a:prstGeom prst="rect">
          <a:avLst/>
        </a:pr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1037</Words>
  <Application>Microsoft Office PowerPoint</Application>
  <DocSecurity>0</DocSecurity>
  <PresentationFormat>Benutzerdefiniert</PresentationFormat>
  <Paragraphs>150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Univers 55</vt:lpstr>
      <vt:lpstr>Univers LT Std 55</vt:lpstr>
      <vt:lpstr>Wingdings</vt:lpstr>
      <vt:lpstr>Leere Präsentation</vt:lpstr>
      <vt:lpstr>PowerPoint-Präsentation</vt:lpstr>
      <vt:lpstr>GLIEDERUNG</vt:lpstr>
      <vt:lpstr>(1) Entwicklungspsychologische Aspekte:       Eriksons Stufenmodell der psychosozialen Entwicklung</vt:lpstr>
      <vt:lpstr>(1) Entwicklungspsychologische Aspekte:       Eriksons Stufenmodell der psychosozialen Entwicklung</vt:lpstr>
      <vt:lpstr>(1) Entwicklungspsychologische Aspekte:       Eriksons Stufenmodell der psychosozialen Entwicklung</vt:lpstr>
      <vt:lpstr>(1) Entwicklungspsychologische Aspekte:       Piagets Stadien des moralischen Denkens</vt:lpstr>
      <vt:lpstr>(1) Entwicklungspsychologische Aspekte:       Piagets Stadien des moralischen Denkens</vt:lpstr>
      <vt:lpstr>(1) Entwicklungspsychologische Aspekte:       Kohlbergs Stufen der Moralentwicklung</vt:lpstr>
      <vt:lpstr>(1) Entwicklungspsychologische Aspekte:       Kohlbergs Stufen der Moralentwicklung</vt:lpstr>
      <vt:lpstr>(2) Theorien des Moralerwerbs:       Kognitiv-entwicklungsorientierte Theorien</vt:lpstr>
      <vt:lpstr>(2) Theorien des Moralerwerbs: Theorien des sozialen Lernens</vt:lpstr>
      <vt:lpstr>(3) Modelle der Werteerziehung: Materiale Werteerziehung</vt:lpstr>
      <vt:lpstr>(3) Modelle der Werteerziehung: Formale Werteerziehung</vt:lpstr>
      <vt:lpstr>(3) Modelle der Werteerziehung:        Romantische Erziehungsphilosophie</vt:lpstr>
      <vt:lpstr>(3) Modelle der Werteerziehung:       Technologischer Erziehungsansatz</vt:lpstr>
      <vt:lpstr>(3) Modelle der Werteerziehung:       Progressiver Ansatz der Moralerziehung</vt:lpstr>
    </vt:vector>
  </TitlesOfParts>
  <Manager/>
  <Company>Skill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Winkel und Fläche Proportion</dc:title>
  <dc:subject/>
  <dc:creator>Pelger, Gregor (StMUK)</dc:creator>
  <cp:keywords/>
  <dc:description/>
  <cp:lastModifiedBy>Wenzl, Anna</cp:lastModifiedBy>
  <cp:revision>53</cp:revision>
  <dcterms:modified xsi:type="dcterms:W3CDTF">2023-01-27T08:26:20Z</dcterms:modified>
  <cp:category/>
  <dc:identifier/>
  <cp:contentStatus/>
  <dc:language/>
  <cp:version/>
</cp:coreProperties>
</file>