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69" r:id="rId5"/>
    <p:sldId id="268" r:id="rId6"/>
    <p:sldId id="262" r:id="rId7"/>
    <p:sldId id="270" r:id="rId8"/>
    <p:sldId id="271" r:id="rId9"/>
    <p:sldId id="273" r:id="rId10"/>
    <p:sldId id="274" r:id="rId11"/>
    <p:sldId id="275" r:id="rId12"/>
    <p:sldId id="267" r:id="rId13"/>
    <p:sldId id="264" r:id="rId14"/>
    <p:sldId id="276" r:id="rId15"/>
    <p:sldId id="259" r:id="rId16"/>
    <p:sldId id="25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Welche Schokocreme kaufe ich?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Material zum ISB-Stundenverlauf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4984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saisonal</a:t>
            </a:r>
            <a:endParaRPr lang="de-DE" b="1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Günstige Preise</a:t>
            </a:r>
          </a:p>
          <a:p>
            <a:r>
              <a:rPr lang="de-DE" dirty="0" smtClean="0"/>
              <a:t>Schützt das Klima</a:t>
            </a:r>
          </a:p>
          <a:p>
            <a:r>
              <a:rPr lang="de-DE" dirty="0" smtClean="0"/>
              <a:t>Förderung der eigenen Region</a:t>
            </a:r>
          </a:p>
          <a:p>
            <a:r>
              <a:rPr lang="de-DE" dirty="0" smtClean="0"/>
              <a:t>Gesündere und leckerere Lebensmittel</a:t>
            </a:r>
          </a:p>
          <a:p>
            <a:r>
              <a:rPr lang="de-DE" dirty="0" smtClean="0"/>
              <a:t>Kleinbauern fördern, Lebensmittelkonzerne ausbremsen</a:t>
            </a:r>
          </a:p>
          <a:p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512" y="3067716"/>
            <a:ext cx="2620863" cy="26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6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err="1"/>
              <a:t>fairtrade</a:t>
            </a:r>
            <a:r>
              <a:rPr lang="de-DE" b="1" dirty="0"/>
              <a:t> – konventionell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Bei </a:t>
            </a:r>
            <a:r>
              <a:rPr lang="de-DE" dirty="0" err="1" smtClean="0"/>
              <a:t>Fairtradesiegeln</a:t>
            </a:r>
            <a:r>
              <a:rPr lang="de-DE" dirty="0" smtClean="0"/>
              <a:t> wird geachtet auf:</a:t>
            </a:r>
          </a:p>
          <a:p>
            <a:r>
              <a:rPr lang="de-DE" dirty="0" smtClean="0"/>
              <a:t>Soziales (Stärkung Kleinbauern)</a:t>
            </a:r>
          </a:p>
          <a:p>
            <a:r>
              <a:rPr lang="de-DE" dirty="0" smtClean="0"/>
              <a:t>Ökologisches (Umweltschutz/ Mensch steht im Mittelpunkt)</a:t>
            </a:r>
          </a:p>
          <a:p>
            <a:r>
              <a:rPr lang="de-DE" b="1" dirty="0" smtClean="0"/>
              <a:t>Ökonomisches (Fairtrade-Mindestpreis und Fairtrade-Prämie ermöglichen Überleben der Produzenten)</a:t>
            </a:r>
          </a:p>
          <a:p>
            <a:pPr marL="0" indent="0">
              <a:buNone/>
            </a:pPr>
            <a:endParaRPr lang="de-DE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74" y="3160243"/>
            <a:ext cx="3321007" cy="226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0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Kennst du </a:t>
            </a:r>
            <a:r>
              <a:rPr lang="de-DE" dirty="0" smtClean="0"/>
              <a:t>jetzt folgende </a:t>
            </a:r>
            <a:r>
              <a:rPr lang="de-DE" dirty="0"/>
              <a:t>Begriffe?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de-DE" sz="3200" dirty="0"/>
              <a:t>Ertrag</a:t>
            </a:r>
          </a:p>
          <a:p>
            <a:pPr lvl="0"/>
            <a:r>
              <a:rPr lang="de-DE" sz="3200" dirty="0"/>
              <a:t>Rodung Regenwald</a:t>
            </a:r>
          </a:p>
          <a:p>
            <a:pPr lvl="0"/>
            <a:r>
              <a:rPr lang="de-DE" sz="3200" dirty="0"/>
              <a:t>Zwangs- / Kinderarbeit</a:t>
            </a:r>
          </a:p>
          <a:p>
            <a:pPr lvl="0"/>
            <a:r>
              <a:rPr lang="de-DE" sz="3200" dirty="0"/>
              <a:t>Nachhaltigkeit</a:t>
            </a:r>
          </a:p>
          <a:p>
            <a:r>
              <a:rPr lang="de-DE" sz="3200" dirty="0" smtClean="0"/>
              <a:t>biologisch</a:t>
            </a:r>
            <a:endParaRPr lang="de-DE" sz="3200" dirty="0"/>
          </a:p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de-DE" sz="3200" dirty="0"/>
              <a:t>Regional / Global</a:t>
            </a:r>
          </a:p>
          <a:p>
            <a:pPr lvl="0"/>
            <a:r>
              <a:rPr lang="de-DE" sz="3200" dirty="0"/>
              <a:t>Biolandwirtschaft / Konventionell</a:t>
            </a:r>
          </a:p>
          <a:p>
            <a:pPr lvl="0"/>
            <a:r>
              <a:rPr lang="de-DE" sz="3200" dirty="0"/>
              <a:t>Saisonal</a:t>
            </a:r>
          </a:p>
          <a:p>
            <a:r>
              <a:rPr lang="de-DE" sz="3200" dirty="0" err="1"/>
              <a:t>Fairtrade</a:t>
            </a:r>
            <a:r>
              <a:rPr lang="de-DE" sz="3200" dirty="0"/>
              <a:t> / Konventionell</a:t>
            </a:r>
          </a:p>
        </p:txBody>
      </p:sp>
    </p:spTree>
    <p:extLst>
      <p:ext uri="{BB962C8B-B14F-4D97-AF65-F5344CB8AC3E}">
        <p14:creationId xmlns:p14="http://schemas.microsoft.com/office/powerpoint/2010/main" val="38118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Diskussion: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?!?!?!?!?!?!?!?!?!?!?!?!?!?!?!?!?!?!?!?!?!?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4000" i="1" dirty="0" smtClean="0"/>
              <a:t>Für </a:t>
            </a:r>
            <a:r>
              <a:rPr lang="de-DE" sz="4000" i="1" dirty="0"/>
              <a:t>welches Produkt würdest du dich entscheiden</a:t>
            </a:r>
            <a:r>
              <a:rPr lang="de-DE" sz="4000" i="1" dirty="0" smtClean="0"/>
              <a:t>?</a:t>
            </a:r>
            <a:endParaRPr lang="de-DE" sz="4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smtClean="0"/>
              <a:t>?!?!?!?!?!?!?!?!?!?!?!?!?!?!?!?!?!?!?!?!?!?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4000" i="1" dirty="0" smtClean="0"/>
              <a:t>Auf </a:t>
            </a:r>
            <a:r>
              <a:rPr lang="de-DE" sz="4000" i="1" dirty="0"/>
              <a:t>was achtest du beim Einkaufen bisher?</a:t>
            </a:r>
            <a:endParaRPr lang="de-DE" sz="40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16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Diskussionsergebnisse: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Ja, man kann durch </a:t>
            </a:r>
            <a:r>
              <a:rPr lang="de-DE" dirty="0" err="1" smtClean="0"/>
              <a:t>Kaufentschei-dungen</a:t>
            </a:r>
            <a:r>
              <a:rPr lang="de-DE" dirty="0" smtClean="0"/>
              <a:t> für mehr Gerechtigkeit sorgen:</a:t>
            </a:r>
          </a:p>
          <a:p>
            <a:r>
              <a:rPr lang="de-DE" dirty="0" err="1"/>
              <a:t>x</a:t>
            </a:r>
            <a:r>
              <a:rPr lang="de-DE" dirty="0" err="1" smtClean="0"/>
              <a:t>xxxx</a:t>
            </a:r>
            <a:endParaRPr lang="de-DE" dirty="0" smtClean="0"/>
          </a:p>
          <a:p>
            <a:r>
              <a:rPr lang="de-DE" dirty="0" err="1" smtClean="0"/>
              <a:t>xxxxx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Nein, die Gerechtigkeit ist für den Konsumenten schwer herzustellen:</a:t>
            </a:r>
          </a:p>
          <a:p>
            <a:r>
              <a:rPr lang="de-DE" dirty="0"/>
              <a:t>x</a:t>
            </a:r>
            <a:r>
              <a:rPr lang="de-DE" dirty="0" smtClean="0"/>
              <a:t>xx</a:t>
            </a:r>
          </a:p>
          <a:p>
            <a:r>
              <a:rPr lang="de-DE" dirty="0" smtClean="0"/>
              <a:t>xxx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0898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Wenn man eine Vielzahl von Kriterien beachtete, bezeichnet man dies als</a:t>
            </a:r>
            <a:r>
              <a:rPr lang="de-IT" dirty="0" smtClean="0"/>
              <a:t>…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8800" dirty="0" smtClean="0"/>
              <a:t>Solidarisch konsumieren</a:t>
            </a:r>
            <a:endParaRPr lang="de-DE" sz="8800" dirty="0"/>
          </a:p>
        </p:txBody>
      </p:sp>
      <p:sp>
        <p:nvSpPr>
          <p:cNvPr id="4" name="Abgerundetes Rechteck 3"/>
          <p:cNvSpPr/>
          <p:nvPr/>
        </p:nvSpPr>
        <p:spPr>
          <a:xfrm>
            <a:off x="2951018" y="2817091"/>
            <a:ext cx="5957454" cy="2521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155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09" y="557646"/>
            <a:ext cx="6682509" cy="563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2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Welche Schokocreme kaufst du?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42" y="2522826"/>
            <a:ext cx="4885270" cy="3559268"/>
          </a:xfrm>
        </p:spPr>
      </p:pic>
      <p:pic>
        <p:nvPicPr>
          <p:cNvPr id="8" name="Inhaltsplatzhalt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80" y="2456669"/>
            <a:ext cx="3813075" cy="3625425"/>
          </a:xfrm>
        </p:spPr>
      </p:pic>
    </p:spTree>
    <p:extLst>
      <p:ext uri="{BB962C8B-B14F-4D97-AF65-F5344CB8AC3E}">
        <p14:creationId xmlns:p14="http://schemas.microsoft.com/office/powerpoint/2010/main" val="277109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Kriterien bei der Kaufentscheidung</a:t>
            </a:r>
            <a:endParaRPr lang="de-DE" b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893" y="3205915"/>
            <a:ext cx="1758462" cy="1670885"/>
          </a:xfrm>
          <a:prstGeom prst="rect">
            <a:avLst/>
          </a:prstGeom>
        </p:spPr>
      </p:pic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Kosten</a:t>
            </a:r>
            <a:endParaRPr lang="de-DE" dirty="0"/>
          </a:p>
          <a:p>
            <a:pPr lvl="0"/>
            <a:r>
              <a:rPr lang="de-DE" dirty="0"/>
              <a:t>Ertrag</a:t>
            </a:r>
          </a:p>
          <a:p>
            <a:pPr lvl="0"/>
            <a:r>
              <a:rPr lang="de-DE" dirty="0"/>
              <a:t>Rodung Regenwald</a:t>
            </a:r>
          </a:p>
          <a:p>
            <a:pPr lvl="0"/>
            <a:r>
              <a:rPr lang="de-DE" dirty="0"/>
              <a:t>Zwangs- / Kinderarbeit</a:t>
            </a:r>
          </a:p>
          <a:p>
            <a:pPr lvl="0"/>
            <a:r>
              <a:rPr lang="de-DE" dirty="0"/>
              <a:t>Nachhaltigkeit</a:t>
            </a:r>
          </a:p>
          <a:p>
            <a:pPr lvl="0"/>
            <a:r>
              <a:rPr lang="de-DE" dirty="0" err="1"/>
              <a:t>Fairtrade</a:t>
            </a:r>
            <a:endParaRPr lang="de-DE" dirty="0"/>
          </a:p>
          <a:p>
            <a:r>
              <a:rPr lang="de-DE" dirty="0"/>
              <a:t>B</a:t>
            </a:r>
            <a:r>
              <a:rPr lang="de-DE" dirty="0" smtClean="0"/>
              <a:t>iologisch</a:t>
            </a:r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088" y="3205915"/>
            <a:ext cx="2150379" cy="156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4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Informiere dich!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t="27312" r="54384" b="15341"/>
          <a:stretch/>
        </p:blipFill>
        <p:spPr>
          <a:xfrm>
            <a:off x="3551382" y="2484583"/>
            <a:ext cx="4745875" cy="3731489"/>
          </a:xfrm>
        </p:spPr>
      </p:pic>
    </p:spTree>
    <p:extLst>
      <p:ext uri="{BB962C8B-B14F-4D97-AF65-F5344CB8AC3E}">
        <p14:creationId xmlns:p14="http://schemas.microsoft.com/office/powerpoint/2010/main" val="1191783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Infos zur </a:t>
            </a:r>
            <a:r>
              <a:rPr lang="de-DE" dirty="0" err="1" smtClean="0"/>
              <a:t>Nussini</a:t>
            </a:r>
            <a:r>
              <a:rPr lang="de-DE" dirty="0" smtClean="0"/>
              <a:t>-Creme 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874" y="3002715"/>
            <a:ext cx="2915197" cy="2770011"/>
          </a:xfrm>
          <a:prstGeom prst="rect">
            <a:avLst/>
          </a:prstGeom>
        </p:spPr>
      </p:pic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Kakao von einer regionalen </a:t>
            </a:r>
            <a:r>
              <a:rPr lang="de-DE" dirty="0"/>
              <a:t>Vereinigung von acht </a:t>
            </a:r>
            <a:r>
              <a:rPr lang="de-DE" dirty="0" smtClean="0"/>
              <a:t>Bauernorganisationen</a:t>
            </a:r>
          </a:p>
          <a:p>
            <a:r>
              <a:rPr lang="de-DE" dirty="0" smtClean="0"/>
              <a:t>ökologische Landwirtschaft (Böden nachhaltig bewirtschaftet</a:t>
            </a:r>
          </a:p>
          <a:p>
            <a:r>
              <a:rPr lang="de-DE" dirty="0" smtClean="0"/>
              <a:t>Fairer Handel</a:t>
            </a:r>
          </a:p>
          <a:p>
            <a:r>
              <a:rPr lang="de-DE" dirty="0" smtClean="0"/>
              <a:t>Ohne Palmöl</a:t>
            </a:r>
          </a:p>
          <a:p>
            <a:r>
              <a:rPr lang="de-DE" dirty="0"/>
              <a:t>traditionelle </a:t>
            </a:r>
            <a:r>
              <a:rPr lang="de-DE" dirty="0" smtClean="0"/>
              <a:t>Kakaosorte „</a:t>
            </a:r>
            <a:r>
              <a:rPr lang="de-DE" dirty="0" err="1" smtClean="0"/>
              <a:t>Nacional</a:t>
            </a:r>
            <a:r>
              <a:rPr lang="de-DE" dirty="0" smtClean="0"/>
              <a:t>“ </a:t>
            </a:r>
            <a:r>
              <a:rPr lang="de-DE" dirty="0"/>
              <a:t>in agroforstlichen </a:t>
            </a:r>
            <a:r>
              <a:rPr lang="de-DE" dirty="0" smtClean="0"/>
              <a:t>Parzellen</a:t>
            </a:r>
          </a:p>
          <a:p>
            <a:r>
              <a:rPr lang="de-DE" dirty="0" smtClean="0"/>
              <a:t>Biologisch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10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Infos zur Nusscreme 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Kakaoherkunft schwierig nachvollziehbar</a:t>
            </a:r>
          </a:p>
          <a:p>
            <a:r>
              <a:rPr lang="de-DE" dirty="0" smtClean="0"/>
              <a:t>Großindustrie bzw. Tipps zur Entwicklung hin zur Großindustrie</a:t>
            </a:r>
          </a:p>
          <a:p>
            <a:r>
              <a:rPr lang="de-DE" dirty="0" smtClean="0"/>
              <a:t>Palmöl wie in sehr vielen anderen Lebensmittelprodukten auch</a:t>
            </a:r>
          </a:p>
          <a:p>
            <a:r>
              <a:rPr lang="de-DE" dirty="0" smtClean="0"/>
              <a:t>Günstiger Produktionspries für die Abnehmer sehr wichtig</a:t>
            </a:r>
          </a:p>
          <a:p>
            <a:r>
              <a:rPr lang="de-DE" dirty="0" smtClean="0"/>
              <a:t>Keine </a:t>
            </a:r>
            <a:r>
              <a:rPr lang="de-DE" dirty="0" err="1" smtClean="0"/>
              <a:t>Fairtrade</a:t>
            </a:r>
            <a:r>
              <a:rPr lang="de-DE" dirty="0" smtClean="0"/>
              <a:t>-Standards</a:t>
            </a:r>
          </a:p>
          <a:p>
            <a:r>
              <a:rPr lang="de-DE" dirty="0" smtClean="0"/>
              <a:t>Kein Bio-Siegel und Beachtung von Ökologie und Nachhaltigkeit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44" y="3232727"/>
            <a:ext cx="3231167" cy="235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5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Informiert euch in Gruppen oder als HA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5" t="35107" r="27608" b="12836"/>
          <a:stretch/>
        </p:blipFill>
        <p:spPr>
          <a:xfrm>
            <a:off x="1136072" y="2613890"/>
            <a:ext cx="4594670" cy="2983346"/>
          </a:xfr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9" t="31506" r="5143" b="21968"/>
          <a:stretch/>
        </p:blipFill>
        <p:spPr>
          <a:xfrm>
            <a:off x="5929745" y="2793075"/>
            <a:ext cx="4673601" cy="280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4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regional - global</a:t>
            </a:r>
            <a:endParaRPr lang="de-DE" b="1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Lebensmittel aus der Region sind frisch und umweltfreundlich</a:t>
            </a:r>
            <a:r>
              <a:rPr lang="de-DE" dirty="0" smtClean="0"/>
              <a:t>.</a:t>
            </a:r>
          </a:p>
          <a:p>
            <a:r>
              <a:rPr lang="de-DE" dirty="0" smtClean="0"/>
              <a:t>Achtung vor vorgetäuschter Regionalität</a:t>
            </a:r>
          </a:p>
          <a:p>
            <a:r>
              <a:rPr lang="de-DE" dirty="0"/>
              <a:t>Begriff "Region" ist gesetzlich nicht </a:t>
            </a:r>
            <a:r>
              <a:rPr lang="de-DE" dirty="0" smtClean="0"/>
              <a:t>geschützt</a:t>
            </a:r>
          </a:p>
          <a:p>
            <a:r>
              <a:rPr lang="de-DE" dirty="0" smtClean="0"/>
              <a:t>Kurze Wege verhindern CO2-Ausstoß und unterstützen regionale Produzenten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11" y="3064934"/>
            <a:ext cx="3506406" cy="257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biologisch</a:t>
            </a:r>
            <a:endParaRPr lang="de-DE" b="1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Begriffe "Bio" und "</a:t>
            </a:r>
            <a:r>
              <a:rPr lang="de-DE" dirty="0" err="1"/>
              <a:t>Öko</a:t>
            </a:r>
            <a:r>
              <a:rPr lang="de-DE" dirty="0"/>
              <a:t>" sind seit 1993 durch die EG-Öko-Verordnung gesetzlich geschützt. Wer mit ihnen wirbt, muss die Voraussetzungen dafür erfüllen.</a:t>
            </a:r>
          </a:p>
          <a:p>
            <a:r>
              <a:rPr lang="de-DE" dirty="0"/>
              <a:t>Verzicht auf chemisch-synthetische Pflanzenschutz- und </a:t>
            </a:r>
            <a:r>
              <a:rPr lang="de-DE" dirty="0" smtClean="0"/>
              <a:t>Düngemittel</a:t>
            </a:r>
          </a:p>
          <a:p>
            <a:r>
              <a:rPr lang="de-DE" dirty="0" smtClean="0"/>
              <a:t>tiergerechte </a:t>
            </a:r>
            <a:r>
              <a:rPr lang="de-DE" dirty="0"/>
              <a:t>Haltung mit </a:t>
            </a:r>
            <a:r>
              <a:rPr lang="de-DE" dirty="0" smtClean="0"/>
              <a:t>Auslaufmöglichkeiten</a:t>
            </a:r>
          </a:p>
          <a:p>
            <a:r>
              <a:rPr lang="de-DE" dirty="0"/>
              <a:t>Verbot von Gentechnik </a:t>
            </a:r>
            <a:endParaRPr lang="de-DE" dirty="0" smtClean="0"/>
          </a:p>
          <a:p>
            <a:r>
              <a:rPr lang="de-DE" dirty="0"/>
              <a:t>geringe Verwendung von </a:t>
            </a:r>
            <a:r>
              <a:rPr lang="de-DE" dirty="0" smtClean="0"/>
              <a:t>Zusatzstoffen</a:t>
            </a:r>
          </a:p>
          <a:p>
            <a:r>
              <a:rPr lang="de-DE" dirty="0"/>
              <a:t> Mindeststandards bei der Tierhaltung </a:t>
            </a:r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13" y="3144683"/>
            <a:ext cx="2924849" cy="2731183"/>
          </a:xfrm>
          <a:prstGeom prst="rect">
            <a:avLst/>
          </a:prstGeom>
        </p:spPr>
      </p:pic>
      <p:pic>
        <p:nvPicPr>
          <p:cNvPr id="7" name="Grafik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09" y="706380"/>
            <a:ext cx="1141095" cy="1141095"/>
          </a:xfrm>
          <a:prstGeom prst="rect">
            <a:avLst/>
          </a:prstGeom>
        </p:spPr>
      </p:pic>
      <p:pic>
        <p:nvPicPr>
          <p:cNvPr id="8" name="Grafik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17" y="982131"/>
            <a:ext cx="782320" cy="821690"/>
          </a:xfrm>
          <a:prstGeom prst="rect">
            <a:avLst/>
          </a:prstGeom>
        </p:spPr>
      </p:pic>
      <p:pic>
        <p:nvPicPr>
          <p:cNvPr id="9" name="Grafik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77" y="834015"/>
            <a:ext cx="1013460" cy="101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7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330</Words>
  <Application>Microsoft Office PowerPoint</Application>
  <PresentationFormat>Breitbild</PresentationFormat>
  <Paragraphs>74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9" baseType="lpstr">
      <vt:lpstr>Arial</vt:lpstr>
      <vt:lpstr>Garamond</vt:lpstr>
      <vt:lpstr>Organisch</vt:lpstr>
      <vt:lpstr>Welche Schokocreme kaufe ich?</vt:lpstr>
      <vt:lpstr>Welche Schokocreme kaufst du?</vt:lpstr>
      <vt:lpstr>Kriterien bei der Kaufentscheidung</vt:lpstr>
      <vt:lpstr>Informiere dich!</vt:lpstr>
      <vt:lpstr>Infos zur Nussini-Creme </vt:lpstr>
      <vt:lpstr>Infos zur Nusscreme </vt:lpstr>
      <vt:lpstr>Informiert euch in Gruppen oder als HA</vt:lpstr>
      <vt:lpstr>regional - global</vt:lpstr>
      <vt:lpstr>biologisch</vt:lpstr>
      <vt:lpstr>saisonal</vt:lpstr>
      <vt:lpstr>fairtrade – konventionell</vt:lpstr>
      <vt:lpstr>Kennst du jetzt folgende Begriffe?</vt:lpstr>
      <vt:lpstr>Diskussion:</vt:lpstr>
      <vt:lpstr>Diskussionsergebnisse:</vt:lpstr>
      <vt:lpstr>Wenn man eine Vielzahl von Kriterien beachtete, bezeichnet man dies als…</vt:lpstr>
      <vt:lpstr>PowerPoint-Präsentation</vt:lpstr>
    </vt:vector>
  </TitlesOfParts>
  <Company>FAU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Welche Schokocreme kaufe ich?</dc:title>
  <dc:creator>Paus, Markus</dc:creator>
  <cp:lastModifiedBy>Paus, Markus</cp:lastModifiedBy>
  <cp:revision>20</cp:revision>
  <dcterms:created xsi:type="dcterms:W3CDTF">2021-01-22T05:51:34Z</dcterms:created>
  <dcterms:modified xsi:type="dcterms:W3CDTF">2021-02-13T13:07:59Z</dcterms:modified>
</cp:coreProperties>
</file>